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media/image44.png" ContentType="image/png"/>
  <Override PartName="/ppt/media/image43.png" ContentType="image/png"/>
  <Override PartName="/ppt/media/image42.png" ContentType="image/png"/>
  <Override PartName="/ppt/media/image41.png" ContentType="image/png"/>
  <Override PartName="/ppt/media/image40.png" ContentType="image/png"/>
  <Override PartName="/ppt/media/image39.png" ContentType="image/png"/>
  <Override PartName="/ppt/media/image14.png" ContentType="image/png"/>
  <Override PartName="/ppt/media/image38.png" ContentType="image/png"/>
  <Override PartName="/ppt/media/image13.png" ContentType="image/png"/>
  <Override PartName="/ppt/media/image37.png" ContentType="image/png"/>
  <Override PartName="/ppt/media/image12.png" ContentType="image/png"/>
  <Override PartName="/ppt/media/image16.png" ContentType="image/png"/>
  <Override PartName="/ppt/media/image15.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10.png" ContentType="image/png"/>
  <Override PartName="/ppt/media/image35.png" ContentType="image/png"/>
  <Override PartName="/ppt/media/image11.png" ContentType="image/png"/>
  <Override PartName="/ppt/media/image36.png" ContentType="image/png"/>
  <Override PartName="/ppt/media/image9.png" ContentType="image/png"/>
  <Override PartName="/ppt/media/image8.png" ContentType="image/png"/>
  <Override PartName="/ppt/media/image7.png" ContentType="image/png"/>
  <Override PartName="/ppt/media/image2.png" ContentType="image/png"/>
  <Override PartName="/ppt/media/image1.png" ContentType="image/png"/>
  <Override PartName="/ppt/media/image3.png" ContentType="image/png"/>
  <Override PartName="/ppt/media/image4.png" ContentType="image/png"/>
  <Override PartName="/ppt/media/image5.png" ContentType="image/png"/>
  <Override PartName="/ppt/media/image6.png" ContentType="image/png"/>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32.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31.xml.rels" ContentType="application/vnd.openxmlformats-package.relationships+xml"/>
  <Override PartName="/ppt/slideLayouts/_rels/slideLayout25.xml.rels" ContentType="application/vnd.openxmlformats-package.relationships+xml"/>
  <Override PartName="/ppt/slideLayouts/_rels/slideLayout30.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2.xml" ContentType="application/vnd.openxmlformats-officedocument.presentationml.slide+xml"/>
  <Override PartName="/ppt/slides/slide45.xml" ContentType="application/vnd.openxmlformats-officedocument.presentationml.slide+xml"/>
  <Override PartName="/ppt/slides/slide20.xml" ContentType="application/vnd.openxmlformats-officedocument.presentationml.slide+xml"/>
  <Override PartName="/ppt/slides/slide46.xml" ContentType="application/vnd.openxmlformats-officedocument.presentationml.slide+xml"/>
  <Override PartName="/ppt/slides/slide21.xml" ContentType="application/vnd.openxmlformats-officedocument.presentationml.slide+xml"/>
  <Override PartName="/ppt/slides/slide47.xml" ContentType="application/vnd.openxmlformats-officedocument.presentationml.slide+xml"/>
  <Override PartName="/ppt/slides/slide22.xml" ContentType="application/vnd.openxmlformats-officedocument.presentationml.slide+xml"/>
  <Override PartName="/ppt/slides/slide48.xml" ContentType="application/vnd.openxmlformats-officedocument.presentationml.slide+xml"/>
  <Override PartName="/ppt/slides/slide23.xml" ContentType="application/vnd.openxmlformats-officedocument.presentationml.slide+xml"/>
  <Override PartName="/ppt/slides/slide4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11.xml" ContentType="application/vnd.openxmlformats-officedocument.presentationml.slide+xml"/>
  <Override PartName="/ppt/slides/slide3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_rels/slide49.xml.rels" ContentType="application/vnd.openxmlformats-package.relationships+xml"/>
  <Override PartName="/ppt/slides/_rels/slide48.xml.rels" ContentType="application/vnd.openxmlformats-package.relationships+xml"/>
  <Override PartName="/ppt/slides/_rels/slide44.xml.rels" ContentType="application/vnd.openxmlformats-package.relationships+xml"/>
  <Override PartName="/ppt/slides/_rels/slide43.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8.xml.rels" ContentType="application/vnd.openxmlformats-package.relationships+xml"/>
  <Override PartName="/ppt/slides/_rels/slide3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34.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33.xml.rels" ContentType="application/vnd.openxmlformats-package.relationships+xml"/>
  <Override PartName="/ppt/slides/_rels/slide3.xml.rels" ContentType="application/vnd.openxmlformats-package.relationships+xml"/>
  <Override PartName="/ppt/slides/_rels/slide45.xml.rels" ContentType="application/vnd.openxmlformats-package.relationships+xml"/>
  <Override PartName="/ppt/slides/_rels/slide4.xml.rels" ContentType="application/vnd.openxmlformats-package.relationships+xml"/>
  <Override PartName="/ppt/slides/_rels/slide35.xml.rels" ContentType="application/vnd.openxmlformats-package.relationships+xml"/>
  <Override PartName="/ppt/slides/_rels/slide5.xml.rels" ContentType="application/vnd.openxmlformats-package.relationships+xml"/>
  <Override PartName="/ppt/slides/_rels/slide36.xml.rels" ContentType="application/vnd.openxmlformats-package.relationships+xml"/>
  <Override PartName="/ppt/slides/_rels/slide6.xml.rels" ContentType="application/vnd.openxmlformats-package.relationships+xml"/>
  <Override PartName="/ppt/slides/_rels/slide17.xml.rels" ContentType="application/vnd.openxmlformats-package.relationships+xml"/>
  <Override PartName="/ppt/slides/_rels/slide46.xml.rels" ContentType="application/vnd.openxmlformats-package.relationships+xml"/>
  <Override PartName="/ppt/slides/_rels/slide18.xml.rels" ContentType="application/vnd.openxmlformats-package.relationships+xml"/>
  <Override PartName="/ppt/slides/_rels/slide47.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30.xml.rels" ContentType="application/vnd.openxmlformats-package.relationships+xml"/>
  <Override PartName="/ppt/slides/_rels/slide25.xml.rels" ContentType="application/vnd.openxmlformats-package.relationships+xml"/>
  <Override PartName="/ppt/slides/_rels/slide31.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32.xml.rels" ContentType="application/vnd.openxmlformats-package.relationships+xml"/>
  <Override PartName="/ppt/slides/_rels/slide28.xml.rels" ContentType="application/vnd.openxmlformats-package.relationships+xml"/>
  <Override PartName="/ppt/slides/_rels/slide10.xml.rels" ContentType="application/vnd.openxmlformats-package.relationships+xml"/>
  <Override PartName="/ppt/slides/_rels/slide29.xml.rels" ContentType="application/vnd.openxmlformats-package.relationships+xml"/>
  <Override PartName="/ppt/slides/slide1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charts/chart2.xml" ContentType="application/vnd.openxmlformats-officedocument.drawingml.chart+xml"/>
  <Override PartName="/ppt/charts/chart1.xml" ContentType="application/vnd.openxmlformats-officedocument.drawingml.char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plotArea>
      <c:pieChart>
        <c:varyColors val="1"/>
        <c:ser>
          <c:idx val="0"/>
          <c:order val="0"/>
          <c:tx>
            <c:strRef>
              <c:f>label 0</c:f>
              <c:strCache>
                <c:ptCount val="1"/>
                <c:pt idx="0">
                  <c:v>Column 3</c:v>
                </c:pt>
              </c:strCache>
            </c:strRef>
          </c:tx>
          <c:spPr>
            <a:solidFill>
              <a:srgbClr val="ffd320"/>
            </a:solidFill>
            <a:ln>
              <a:noFill/>
            </a:ln>
          </c:spPr>
          <c:explosion val="0"/>
          <c:dPt>
            <c:idx val="0"/>
            <c:spPr>
              <a:solidFill>
                <a:srgbClr val="004586"/>
              </a:solidFill>
              <a:ln>
                <a:noFill/>
              </a:ln>
            </c:spPr>
          </c:dPt>
          <c:dPt>
            <c:idx val="1"/>
            <c:spPr>
              <a:solidFill>
                <a:srgbClr val="ff420e"/>
              </a:solidFill>
              <a:ln>
                <a:noFill/>
              </a:ln>
            </c:spPr>
          </c:dPt>
          <c:dPt>
            <c:idx val="2"/>
            <c:spPr>
              <a:solidFill>
                <a:srgbClr val="9bbb59"/>
              </a:solidFill>
              <a:ln>
                <a:noFill/>
              </a:ln>
            </c:spPr>
          </c:dPt>
          <c:dPt>
            <c:idx val="3"/>
            <c:spPr>
              <a:solidFill>
                <a:srgbClr val="579d1c"/>
              </a:solidFill>
              <a:ln>
                <a:noFill/>
              </a:ln>
            </c:spPr>
          </c:dPt>
          <c:dLbls>
            <c:numFmt formatCode="General" sourceLinked="1"/>
            <c:dLbl>
              <c:idx val="0"/>
              <c:dLblPos val="bestFit"/>
              <c:showLegendKey val="0"/>
              <c:showVal val="0"/>
              <c:showCatName val="0"/>
              <c:showSerName val="0"/>
              <c:showPercent val="0"/>
            </c:dLbl>
            <c:dLbl>
              <c:idx val="1"/>
              <c:dLblPos val="bestFit"/>
              <c:showLegendKey val="0"/>
              <c:showVal val="0"/>
              <c:showCatName val="0"/>
              <c:showSerName val="0"/>
              <c:showPercent val="0"/>
            </c:dLbl>
            <c:dLbl>
              <c:idx val="2"/>
              <c:dLblPos val="bestFit"/>
              <c:showLegendKey val="0"/>
              <c:showVal val="0"/>
              <c:showCatName val="0"/>
              <c:showSerName val="0"/>
              <c:showPercent val="0"/>
            </c:dLbl>
            <c:dLbl>
              <c:idx val="3"/>
              <c:dLblPos val="bestFit"/>
              <c:showLegendKey val="0"/>
              <c:showVal val="0"/>
              <c:showCatName val="0"/>
              <c:showSerName val="0"/>
              <c:showPercent val="0"/>
            </c:dLbl>
            <c:dLblPos val="bestFit"/>
            <c:showLegendKey val="0"/>
            <c:showVal val="0"/>
            <c:showCatName val="0"/>
            <c:showSerName val="0"/>
            <c:showPercent val="0"/>
            <c:showLeaderLines val="0"/>
          </c:dLbls>
          <c:cat>
            <c:strRef>
              <c:f>categories</c:f>
              <c:strCache>
                <c:ptCount val="4"/>
                <c:pt idx="0">
                  <c:v>Climate Elements</c:v>
                </c:pt>
                <c:pt idx="1">
                  <c:v>Tourists Opinions</c:v>
                </c:pt>
                <c:pt idx="2">
                  <c:v/>
                </c:pt>
                <c:pt idx="3">
                  <c:v/>
                </c:pt>
              </c:strCache>
            </c:strRef>
          </c:cat>
          <c:val>
            <c:numRef>
              <c:f>0</c:f>
              <c:numCache>
                <c:formatCode>General</c:formatCode>
                <c:ptCount val="4"/>
                <c:pt idx="0">
                  <c:v>10</c:v>
                </c:pt>
                <c:pt idx="1">
                  <c:v>3.54</c:v>
                </c:pt>
                <c:pt idx="2">
                  <c:v/>
                </c:pt>
                <c:pt idx="3">
                  <c:v/>
                </c:pt>
              </c:numCache>
            </c:numRef>
          </c:val>
        </c:ser>
        <c:ser>
          <c:idx val="1"/>
          <c:order val="1"/>
          <c:tx>
            <c:strRef>
              <c:f>label 1</c:f>
              <c:strCache>
                <c:ptCount val="1"/>
                <c:pt idx="0">
                  <c:v>Column 2</c:v>
                </c:pt>
              </c:strCache>
            </c:strRef>
          </c:tx>
          <c:spPr>
            <a:solidFill>
              <a:srgbClr val="ff420e"/>
            </a:solidFill>
            <a:ln>
              <a:noFill/>
            </a:ln>
          </c:spPr>
          <c:explosion val="0"/>
          <c:dPt>
            <c:idx val="0"/>
            <c:spPr>
              <a:solidFill>
                <a:srgbClr val="004586"/>
              </a:solidFill>
              <a:ln>
                <a:noFill/>
              </a:ln>
            </c:spPr>
          </c:dPt>
          <c:dPt>
            <c:idx val="1"/>
            <c:spPr>
              <a:solidFill>
                <a:srgbClr val="c0504d"/>
              </a:solidFill>
              <a:ln>
                <a:noFill/>
              </a:ln>
            </c:spPr>
          </c:dPt>
          <c:dPt>
            <c:idx val="2"/>
            <c:spPr>
              <a:solidFill>
                <a:srgbClr val="ffd320"/>
              </a:solidFill>
              <a:ln>
                <a:noFill/>
              </a:ln>
            </c:spPr>
          </c:dPt>
          <c:dPt>
            <c:idx val="3"/>
            <c:spPr>
              <a:solidFill>
                <a:srgbClr val="579d1c"/>
              </a:solidFill>
              <a:ln>
                <a:noFill/>
              </a:ln>
            </c:spPr>
          </c:dPt>
          <c:dLbls>
            <c:numFmt formatCode="General" sourceLinked="1"/>
            <c:dLbl>
              <c:idx val="0"/>
              <c:dLblPos val="bestFit"/>
              <c:showLegendKey val="0"/>
              <c:showVal val="0"/>
              <c:showCatName val="0"/>
              <c:showSerName val="0"/>
              <c:showPercent val="0"/>
            </c:dLbl>
            <c:dLbl>
              <c:idx val="1"/>
              <c:dLblPos val="bestFit"/>
              <c:showLegendKey val="0"/>
              <c:showVal val="0"/>
              <c:showCatName val="0"/>
              <c:showSerName val="0"/>
              <c:showPercent val="0"/>
            </c:dLbl>
            <c:dLbl>
              <c:idx val="2"/>
              <c:dLblPos val="bestFit"/>
              <c:showLegendKey val="0"/>
              <c:showVal val="0"/>
              <c:showCatName val="0"/>
              <c:showSerName val="0"/>
              <c:showPercent val="0"/>
            </c:dLbl>
            <c:dLbl>
              <c:idx val="3"/>
              <c:dLblPos val="bestFit"/>
              <c:showLegendKey val="0"/>
              <c:showVal val="0"/>
              <c:showCatName val="0"/>
              <c:showSerName val="0"/>
              <c:showPercent val="0"/>
            </c:dLbl>
            <c:dLblPos val="bestFit"/>
            <c:showLegendKey val="0"/>
            <c:showVal val="0"/>
            <c:showCatName val="0"/>
            <c:showSerName val="0"/>
            <c:showPercent val="0"/>
            <c:showLeaderLines val="0"/>
          </c:dLbls>
          <c:cat>
            <c:strRef>
              <c:f>categories</c:f>
              <c:strCache>
                <c:ptCount val="4"/>
                <c:pt idx="0">
                  <c:v>Climate Elements</c:v>
                </c:pt>
                <c:pt idx="1">
                  <c:v>Tourists Opinions</c:v>
                </c:pt>
                <c:pt idx="2">
                  <c:v/>
                </c:pt>
                <c:pt idx="3">
                  <c:v/>
                </c:pt>
              </c:strCache>
            </c:strRef>
          </c:cat>
          <c:val>
            <c:numRef>
              <c:f>1</c:f>
              <c:numCache>
                <c:formatCode>General</c:formatCode>
                <c:ptCount val="4"/>
                <c:pt idx="0">
                  <c:v>10</c:v>
                </c:pt>
                <c:pt idx="1">
                  <c:v>2.2</c:v>
                </c:pt>
                <c:pt idx="2">
                  <c:v/>
                </c:pt>
                <c:pt idx="3">
                  <c:v/>
                </c:pt>
              </c:numCache>
            </c:numRef>
          </c:val>
        </c:ser>
        <c:firstSliceAng val="0"/>
      </c:pieChart>
      <c:spPr>
        <a:noFill/>
        <a:ln>
          <a:solidFill>
            <a:srgbClr val="b3b3b3"/>
          </a:solidFill>
        </a:ln>
      </c:spPr>
    </c:plotArea>
    <c:legend>
      <c:layout>
        <c:manualLayout>
          <c:xMode val="edge"/>
          <c:yMode val="edge"/>
          <c:x val="0.782508127031758"/>
          <c:y val="0.383726100489106"/>
          <c:w val="0.204313848077524"/>
          <c:h val="0.110505836575875"/>
        </c:manualLayout>
      </c:layout>
      <c:spPr>
        <a:noFill/>
        <a:ln>
          <a:noFill/>
        </a:ln>
      </c:spPr>
      <c:txPr>
        <a:bodyPr/>
        <a:lstStyle/>
        <a:p>
          <a:pPr>
            <a:defRPr b="0" sz="1000" spc="-1" strike="noStrike">
              <a:solidFill>
                <a:srgbClr val="000000"/>
              </a:solidFill>
              <a:latin typeface="Arial"/>
              <a:ea typeface="DejaVu Sans"/>
            </a:defRPr>
          </a:pPr>
        </a:p>
      </c:txPr>
    </c:legend>
    <c:plotVisOnly val="1"/>
    <c:dispBlanksAs val="zero"/>
  </c:chart>
  <c:spPr>
    <a:no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c:lang val="en-US"/>
  <c:roundedCorners val="0"/>
  <c:chart>
    <c:title>
      <c:tx>
        <c:rich>
          <a:bodyPr rot="0"/>
          <a:lstStyle/>
          <a:p>
            <a:pPr>
              <a:defRPr b="1" sz="1100" spc="131" strike="noStrike">
                <a:solidFill>
                  <a:srgbClr val="808080"/>
                </a:solidFill>
                <a:latin typeface="Calibri"/>
                <a:ea typeface="DejaVu Sans"/>
              </a:defRPr>
            </a:pPr>
            <a:r>
              <a:rPr b="1" sz="1100" spc="131" strike="noStrike">
                <a:solidFill>
                  <a:srgbClr val="808080"/>
                </a:solidFill>
                <a:latin typeface="Calibri"/>
                <a:ea typeface="DejaVu Sans"/>
              </a:rPr>
              <a:t>Proportion of Climate mentions by the tourists according to TripAdvisor Reviews</a:t>
            </a:r>
          </a:p>
        </c:rich>
      </c:tx>
      <c:overlay val="0"/>
      <c:spPr>
        <a:noFill/>
        <a:ln>
          <a:noFill/>
        </a:ln>
      </c:spPr>
    </c:title>
    <c:autoTitleDeleted val="0"/>
    <c:plotArea>
      <c:barChart>
        <c:barDir val="col"/>
        <c:grouping val="clustered"/>
        <c:varyColors val="0"/>
        <c:ser>
          <c:idx val="0"/>
          <c:order val="0"/>
          <c:spPr>
            <a:solidFill>
              <a:srgbClr val="4f81bd"/>
            </a:solidFill>
            <a:ln>
              <a:noFill/>
            </a:ln>
          </c:spPr>
          <c:invertIfNegative val="0"/>
          <c:dLbls>
            <c:numFmt formatCode="General" sourceLinked="1"/>
            <c:dLblPos val="outEnd"/>
            <c:showLegendKey val="0"/>
            <c:showVal val="0"/>
            <c:showCatName val="0"/>
            <c:showSerName val="0"/>
            <c:showPercent val="0"/>
            <c:showLeaderLines val="0"/>
          </c:dLbls>
          <c:cat>
            <c:strRef>
              <c:f>categories</c:f>
              <c:strCache>
                <c:ptCount val="12"/>
                <c:pt idx="0">
                  <c:v>BAD WEATHER</c:v>
                </c:pt>
                <c:pt idx="1">
                  <c:v>CLOUD</c:v>
                </c:pt>
                <c:pt idx="2">
                  <c:v>CLOUD COVER</c:v>
                </c:pt>
                <c:pt idx="3">
                  <c:v>COLD</c:v>
                </c:pt>
                <c:pt idx="4">
                  <c:v>DROUGHT</c:v>
                </c:pt>
                <c:pt idx="5">
                  <c:v>GOOD WEATHER</c:v>
                </c:pt>
                <c:pt idx="6">
                  <c:v>HOT</c:v>
                </c:pt>
                <c:pt idx="7">
                  <c:v>HUMID</c:v>
                </c:pt>
                <c:pt idx="8">
                  <c:v>MIST</c:v>
                </c:pt>
                <c:pt idx="9">
                  <c:v>RAIN</c:v>
                </c:pt>
                <c:pt idx="10">
                  <c:v>SUN</c:v>
                </c:pt>
                <c:pt idx="11">
                  <c:v>WIND</c:v>
                </c:pt>
              </c:strCache>
            </c:strRef>
          </c:cat>
          <c:val>
            <c:numRef>
              <c:f>0</c:f>
              <c:numCache>
                <c:formatCode>General</c:formatCode>
                <c:ptCount val="12"/>
                <c:pt idx="0">
                  <c:v>2.60869565217391</c:v>
                </c:pt>
                <c:pt idx="1">
                  <c:v>0.217391304347826</c:v>
                </c:pt>
                <c:pt idx="2">
                  <c:v>0.217391304347826</c:v>
                </c:pt>
                <c:pt idx="3">
                  <c:v>38.0434782608696</c:v>
                </c:pt>
                <c:pt idx="4">
                  <c:v>3.26086956521739</c:v>
                </c:pt>
                <c:pt idx="5">
                  <c:v>2.17391304347826</c:v>
                </c:pt>
                <c:pt idx="6">
                  <c:v>28.4782608695652</c:v>
                </c:pt>
                <c:pt idx="7">
                  <c:v>1.08695652173913</c:v>
                </c:pt>
                <c:pt idx="8">
                  <c:v>0.652173913043478</c:v>
                </c:pt>
                <c:pt idx="9">
                  <c:v>11.304347826087</c:v>
                </c:pt>
                <c:pt idx="10">
                  <c:v>10.4347826086957</c:v>
                </c:pt>
                <c:pt idx="11">
                  <c:v>1.52173913043478</c:v>
                </c:pt>
              </c:numCache>
            </c:numRef>
          </c:val>
        </c:ser>
        <c:gapWidth val="164"/>
        <c:overlap val="-22"/>
        <c:axId val="88396600"/>
        <c:axId val="91965265"/>
      </c:barChart>
      <c:catAx>
        <c:axId val="88396600"/>
        <c:scaling>
          <c:orientation val="minMax"/>
        </c:scaling>
        <c:delete val="0"/>
        <c:axPos val="b"/>
        <c:title>
          <c:tx>
            <c:rich>
              <a:bodyPr rot="0"/>
              <a:lstStyle/>
              <a:p>
                <a:pPr>
                  <a:defRPr b="1" sz="1000" spc="-1" strike="noStrike">
                    <a:solidFill>
                      <a:srgbClr val="595959"/>
                    </a:solidFill>
                    <a:latin typeface="Calibri"/>
                    <a:ea typeface="DejaVu Sans"/>
                  </a:defRPr>
                </a:pPr>
                <a:r>
                  <a:rPr b="1" sz="1000" spc="-1" strike="noStrike">
                    <a:solidFill>
                      <a:srgbClr val="595959"/>
                    </a:solidFill>
                    <a:latin typeface="Calibri"/>
                    <a:ea typeface="DejaVu Sans"/>
                  </a:rPr>
                  <a:t>CLIMATE COMMENTS</a:t>
                </a:r>
              </a:p>
            </c:rich>
          </c:tx>
          <c:overlay val="0"/>
          <c:spPr>
            <a:noFill/>
            <a:ln>
              <a:noFill/>
            </a:ln>
          </c:spPr>
        </c:title>
        <c:numFmt formatCode="YYYY/MM/DD" sourceLinked="1"/>
        <c:majorTickMark val="none"/>
        <c:minorTickMark val="none"/>
        <c:tickLblPos val="nextTo"/>
        <c:spPr>
          <a:ln w="19080">
            <a:solidFill>
              <a:srgbClr val="bfbfbf"/>
            </a:solidFill>
            <a:round/>
          </a:ln>
        </c:spPr>
        <c:txPr>
          <a:bodyPr/>
          <a:lstStyle/>
          <a:p>
            <a:pPr>
              <a:defRPr b="0" sz="900" spc="-1" strike="noStrike">
                <a:solidFill>
                  <a:srgbClr val="595959"/>
                </a:solidFill>
                <a:latin typeface="Calibri"/>
                <a:ea typeface="DejaVu Sans"/>
              </a:defRPr>
            </a:pPr>
          </a:p>
        </c:txPr>
        <c:crossAx val="91965265"/>
        <c:crosses val="autoZero"/>
        <c:auto val="1"/>
        <c:lblAlgn val="ctr"/>
        <c:lblOffset val="100"/>
      </c:catAx>
      <c:valAx>
        <c:axId val="91965265"/>
        <c:scaling>
          <c:orientation val="minMax"/>
        </c:scaling>
        <c:delete val="0"/>
        <c:axPos val="l"/>
        <c:title>
          <c:tx>
            <c:rich>
              <a:bodyPr rot="-5400000"/>
              <a:lstStyle/>
              <a:p>
                <a:pPr>
                  <a:defRPr b="1" sz="900" spc="-1" strike="noStrike">
                    <a:solidFill>
                      <a:srgbClr val="595959"/>
                    </a:solidFill>
                    <a:latin typeface="Calibri"/>
                    <a:ea typeface="DejaVu Sans"/>
                  </a:defRPr>
                </a:pPr>
                <a:r>
                  <a:rPr b="1" sz="900" spc="-1" strike="noStrike">
                    <a:solidFill>
                      <a:srgbClr val="595959"/>
                    </a:solidFill>
                    <a:latin typeface="Calibri"/>
                    <a:ea typeface="DejaVu Sans"/>
                  </a:rPr>
                  <a:t>PROPORTION(%)</a:t>
                </a:r>
              </a:p>
            </c:rich>
          </c:tx>
          <c:overlay val="0"/>
          <c:spPr>
            <a:noFill/>
            <a:ln>
              <a:noFill/>
            </a:ln>
          </c:spPr>
        </c:title>
        <c:numFmt formatCode="0" sourceLinked="0"/>
        <c:majorTickMark val="none"/>
        <c:minorTickMark val="none"/>
        <c:tickLblPos val="nextTo"/>
        <c:spPr>
          <a:ln w="6480">
            <a:solidFill>
              <a:srgbClr val="000000"/>
            </a:solidFill>
            <a:round/>
          </a:ln>
        </c:spPr>
        <c:txPr>
          <a:bodyPr/>
          <a:lstStyle/>
          <a:p>
            <a:pPr>
              <a:defRPr b="0" sz="900" spc="-1" strike="noStrike">
                <a:solidFill>
                  <a:srgbClr val="595959"/>
                </a:solidFill>
                <a:latin typeface="Calibri"/>
                <a:ea typeface="DejaVu Sans"/>
              </a:defRPr>
            </a:pPr>
          </a:p>
        </c:txPr>
        <c:crossAx val="88396600"/>
        <c:crosses val="autoZero"/>
      </c:valAx>
      <c:spPr>
        <a:noFill/>
        <a:ln>
          <a:noFill/>
        </a:ln>
      </c:spPr>
    </c:plotArea>
    <c:plotVisOnly val="1"/>
    <c:dispBlanksAs val="gap"/>
  </c:chart>
  <c:spPr>
    <a:solidFill>
      <a:srgbClr val="ffffff"/>
    </a:solidFill>
    <a:ln w="9360">
      <a:solidFill>
        <a:srgbClr val="5b9bd5"/>
      </a:solidFill>
      <a:round/>
    </a:ln>
  </c:spPr>
</c:chartSpace>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
        <p:nvSpPr>
          <p:cNvPr id="28" name="PlaceHolder 2"/>
          <p:cNvSpPr>
            <a:spLocks noGrp="1"/>
          </p:cNvSpPr>
          <p:nvPr>
            <p:ph type="body"/>
          </p:nvPr>
        </p:nvSpPr>
        <p:spPr>
          <a:xfrm>
            <a:off x="504000" y="1768680"/>
            <a:ext cx="9072000" cy="2090880"/>
          </a:xfrm>
          <a:prstGeom prst="rect">
            <a:avLst/>
          </a:prstGeom>
        </p:spPr>
        <p:txBody>
          <a:bodyPr lIns="0" rIns="0" tIns="0" bIns="0">
            <a:normAutofit/>
          </a:bodyPr>
          <a:p>
            <a:endParaRPr b="0" lang="en-ZA" sz="3200" spc="-1" strike="noStrike">
              <a:latin typeface="Arial"/>
            </a:endParaRPr>
          </a:p>
        </p:txBody>
      </p:sp>
      <p:sp>
        <p:nvSpPr>
          <p:cNvPr id="29" name="PlaceHolder 3"/>
          <p:cNvSpPr>
            <a:spLocks noGrp="1"/>
          </p:cNvSpPr>
          <p:nvPr>
            <p:ph type="body"/>
          </p:nvPr>
        </p:nvSpPr>
        <p:spPr>
          <a:xfrm>
            <a:off x="504000" y="4058640"/>
            <a:ext cx="9072000" cy="2090880"/>
          </a:xfrm>
          <a:prstGeom prst="rect">
            <a:avLst/>
          </a:prstGeom>
        </p:spPr>
        <p:txBody>
          <a:bodyPr lIns="0" rIns="0" tIns="0" bIns="0">
            <a:normAutofit/>
          </a:bodyPr>
          <a:p>
            <a:endParaRPr b="0" lang="en-ZA"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
        <p:nvSpPr>
          <p:cNvPr id="31" name="PlaceHolder 2"/>
          <p:cNvSpPr>
            <a:spLocks noGrp="1"/>
          </p:cNvSpPr>
          <p:nvPr>
            <p:ph type="body"/>
          </p:nvPr>
        </p:nvSpPr>
        <p:spPr>
          <a:xfrm>
            <a:off x="504000" y="1768680"/>
            <a:ext cx="4426920" cy="2090880"/>
          </a:xfrm>
          <a:prstGeom prst="rect">
            <a:avLst/>
          </a:prstGeom>
        </p:spPr>
        <p:txBody>
          <a:bodyPr lIns="0" rIns="0" tIns="0" bIns="0">
            <a:normAutofit/>
          </a:bodyPr>
          <a:p>
            <a:endParaRPr b="0" lang="en-ZA" sz="3200" spc="-1" strike="noStrike">
              <a:latin typeface="Arial"/>
            </a:endParaRPr>
          </a:p>
        </p:txBody>
      </p:sp>
      <p:sp>
        <p:nvSpPr>
          <p:cNvPr id="32" name="PlaceHolder 3"/>
          <p:cNvSpPr>
            <a:spLocks noGrp="1"/>
          </p:cNvSpPr>
          <p:nvPr>
            <p:ph type="body"/>
          </p:nvPr>
        </p:nvSpPr>
        <p:spPr>
          <a:xfrm>
            <a:off x="5152680" y="1768680"/>
            <a:ext cx="4426920" cy="2090880"/>
          </a:xfrm>
          <a:prstGeom prst="rect">
            <a:avLst/>
          </a:prstGeom>
        </p:spPr>
        <p:txBody>
          <a:bodyPr lIns="0" rIns="0" tIns="0" bIns="0">
            <a:normAutofit/>
          </a:bodyPr>
          <a:p>
            <a:endParaRPr b="0" lang="en-ZA" sz="3200" spc="-1" strike="noStrike">
              <a:latin typeface="Arial"/>
            </a:endParaRPr>
          </a:p>
        </p:txBody>
      </p:sp>
      <p:sp>
        <p:nvSpPr>
          <p:cNvPr id="33" name="PlaceHolder 4"/>
          <p:cNvSpPr>
            <a:spLocks noGrp="1"/>
          </p:cNvSpPr>
          <p:nvPr>
            <p:ph type="body"/>
          </p:nvPr>
        </p:nvSpPr>
        <p:spPr>
          <a:xfrm>
            <a:off x="504000" y="4058640"/>
            <a:ext cx="4426920" cy="2090880"/>
          </a:xfrm>
          <a:prstGeom prst="rect">
            <a:avLst/>
          </a:prstGeom>
        </p:spPr>
        <p:txBody>
          <a:bodyPr lIns="0" rIns="0" tIns="0" bIns="0">
            <a:normAutofit/>
          </a:bodyPr>
          <a:p>
            <a:endParaRPr b="0" lang="en-ZA" sz="3200" spc="-1" strike="noStrike">
              <a:latin typeface="Arial"/>
            </a:endParaRPr>
          </a:p>
        </p:txBody>
      </p:sp>
      <p:sp>
        <p:nvSpPr>
          <p:cNvPr id="34" name="PlaceHolder 5"/>
          <p:cNvSpPr>
            <a:spLocks noGrp="1"/>
          </p:cNvSpPr>
          <p:nvPr>
            <p:ph type="body"/>
          </p:nvPr>
        </p:nvSpPr>
        <p:spPr>
          <a:xfrm>
            <a:off x="5152680" y="4058640"/>
            <a:ext cx="4426920" cy="2090880"/>
          </a:xfrm>
          <a:prstGeom prst="rect">
            <a:avLst/>
          </a:prstGeom>
        </p:spPr>
        <p:txBody>
          <a:bodyPr lIns="0" rIns="0" tIns="0" bIns="0">
            <a:normAutofit/>
          </a:bodyPr>
          <a:p>
            <a:endParaRPr b="0" lang="en-ZA"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
        <p:nvSpPr>
          <p:cNvPr id="36" name="PlaceHolder 2"/>
          <p:cNvSpPr>
            <a:spLocks noGrp="1"/>
          </p:cNvSpPr>
          <p:nvPr>
            <p:ph type="body"/>
          </p:nvPr>
        </p:nvSpPr>
        <p:spPr>
          <a:xfrm>
            <a:off x="504000" y="1768680"/>
            <a:ext cx="2921040" cy="2090880"/>
          </a:xfrm>
          <a:prstGeom prst="rect">
            <a:avLst/>
          </a:prstGeom>
        </p:spPr>
        <p:txBody>
          <a:bodyPr lIns="0" rIns="0" tIns="0" bIns="0">
            <a:normAutofit/>
          </a:bodyPr>
          <a:p>
            <a:endParaRPr b="0" lang="en-ZA" sz="3200" spc="-1" strike="noStrike">
              <a:latin typeface="Arial"/>
            </a:endParaRPr>
          </a:p>
        </p:txBody>
      </p:sp>
      <p:sp>
        <p:nvSpPr>
          <p:cNvPr id="37" name="PlaceHolder 3"/>
          <p:cNvSpPr>
            <a:spLocks noGrp="1"/>
          </p:cNvSpPr>
          <p:nvPr>
            <p:ph type="body"/>
          </p:nvPr>
        </p:nvSpPr>
        <p:spPr>
          <a:xfrm>
            <a:off x="3571560" y="1768680"/>
            <a:ext cx="2921040" cy="2090880"/>
          </a:xfrm>
          <a:prstGeom prst="rect">
            <a:avLst/>
          </a:prstGeom>
        </p:spPr>
        <p:txBody>
          <a:bodyPr lIns="0" rIns="0" tIns="0" bIns="0">
            <a:normAutofit/>
          </a:bodyPr>
          <a:p>
            <a:endParaRPr b="0" lang="en-ZA" sz="3200" spc="-1" strike="noStrike">
              <a:latin typeface="Arial"/>
            </a:endParaRPr>
          </a:p>
        </p:txBody>
      </p:sp>
      <p:sp>
        <p:nvSpPr>
          <p:cNvPr id="38" name="PlaceHolder 4"/>
          <p:cNvSpPr>
            <a:spLocks noGrp="1"/>
          </p:cNvSpPr>
          <p:nvPr>
            <p:ph type="body"/>
          </p:nvPr>
        </p:nvSpPr>
        <p:spPr>
          <a:xfrm>
            <a:off x="6639120" y="1768680"/>
            <a:ext cx="2921040" cy="2090880"/>
          </a:xfrm>
          <a:prstGeom prst="rect">
            <a:avLst/>
          </a:prstGeom>
        </p:spPr>
        <p:txBody>
          <a:bodyPr lIns="0" rIns="0" tIns="0" bIns="0">
            <a:normAutofit/>
          </a:bodyPr>
          <a:p>
            <a:endParaRPr b="0" lang="en-ZA" sz="3200" spc="-1" strike="noStrike">
              <a:latin typeface="Arial"/>
            </a:endParaRPr>
          </a:p>
        </p:txBody>
      </p:sp>
      <p:sp>
        <p:nvSpPr>
          <p:cNvPr id="39" name="PlaceHolder 5"/>
          <p:cNvSpPr>
            <a:spLocks noGrp="1"/>
          </p:cNvSpPr>
          <p:nvPr>
            <p:ph type="body"/>
          </p:nvPr>
        </p:nvSpPr>
        <p:spPr>
          <a:xfrm>
            <a:off x="504000" y="4058640"/>
            <a:ext cx="2921040" cy="2090880"/>
          </a:xfrm>
          <a:prstGeom prst="rect">
            <a:avLst/>
          </a:prstGeom>
        </p:spPr>
        <p:txBody>
          <a:bodyPr lIns="0" rIns="0" tIns="0" bIns="0">
            <a:normAutofit/>
          </a:bodyPr>
          <a:p>
            <a:endParaRPr b="0" lang="en-ZA" sz="3200" spc="-1" strike="noStrike">
              <a:latin typeface="Arial"/>
            </a:endParaRPr>
          </a:p>
        </p:txBody>
      </p:sp>
      <p:sp>
        <p:nvSpPr>
          <p:cNvPr id="40" name="PlaceHolder 6"/>
          <p:cNvSpPr>
            <a:spLocks noGrp="1"/>
          </p:cNvSpPr>
          <p:nvPr>
            <p:ph type="body"/>
          </p:nvPr>
        </p:nvSpPr>
        <p:spPr>
          <a:xfrm>
            <a:off x="3571560" y="4058640"/>
            <a:ext cx="2921040" cy="2090880"/>
          </a:xfrm>
          <a:prstGeom prst="rect">
            <a:avLst/>
          </a:prstGeom>
        </p:spPr>
        <p:txBody>
          <a:bodyPr lIns="0" rIns="0" tIns="0" bIns="0">
            <a:normAutofit/>
          </a:bodyPr>
          <a:p>
            <a:endParaRPr b="0" lang="en-ZA" sz="3200" spc="-1" strike="noStrike">
              <a:latin typeface="Arial"/>
            </a:endParaRPr>
          </a:p>
        </p:txBody>
      </p:sp>
      <p:sp>
        <p:nvSpPr>
          <p:cNvPr id="41" name="PlaceHolder 7"/>
          <p:cNvSpPr>
            <a:spLocks noGrp="1"/>
          </p:cNvSpPr>
          <p:nvPr>
            <p:ph type="body"/>
          </p:nvPr>
        </p:nvSpPr>
        <p:spPr>
          <a:xfrm>
            <a:off x="6639120" y="4058640"/>
            <a:ext cx="2921040" cy="2090880"/>
          </a:xfrm>
          <a:prstGeom prst="rect">
            <a:avLst/>
          </a:prstGeom>
        </p:spPr>
        <p:txBody>
          <a:bodyPr lIns="0" rIns="0" tIns="0" bIns="0">
            <a:normAutofit/>
          </a:bodyPr>
          <a:p>
            <a:endParaRPr b="0" lang="en-ZA"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
        <p:nvSpPr>
          <p:cNvPr id="49"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ZA"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
        <p:nvSpPr>
          <p:cNvPr id="51" name="PlaceHolder 2"/>
          <p:cNvSpPr>
            <a:spLocks noGrp="1"/>
          </p:cNvSpPr>
          <p:nvPr>
            <p:ph type="body"/>
          </p:nvPr>
        </p:nvSpPr>
        <p:spPr>
          <a:xfrm>
            <a:off x="504000" y="1768680"/>
            <a:ext cx="9072000" cy="4384080"/>
          </a:xfrm>
          <a:prstGeom prst="rect">
            <a:avLst/>
          </a:prstGeom>
        </p:spPr>
        <p:txBody>
          <a:bodyPr lIns="0" rIns="0" tIns="0" bIns="0">
            <a:normAutofit/>
          </a:bodyPr>
          <a:p>
            <a:endParaRPr b="0" lang="en-ZA"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
        <p:nvSpPr>
          <p:cNvPr id="53" name="PlaceHolder 2"/>
          <p:cNvSpPr>
            <a:spLocks noGrp="1"/>
          </p:cNvSpPr>
          <p:nvPr>
            <p:ph type="body"/>
          </p:nvPr>
        </p:nvSpPr>
        <p:spPr>
          <a:xfrm>
            <a:off x="504000" y="1768680"/>
            <a:ext cx="4426920" cy="4384080"/>
          </a:xfrm>
          <a:prstGeom prst="rect">
            <a:avLst/>
          </a:prstGeom>
        </p:spPr>
        <p:txBody>
          <a:bodyPr lIns="0" rIns="0" tIns="0" bIns="0">
            <a:normAutofit/>
          </a:bodyPr>
          <a:p>
            <a:endParaRPr b="0" lang="en-ZA" sz="3200" spc="-1" strike="noStrike">
              <a:latin typeface="Arial"/>
            </a:endParaRPr>
          </a:p>
        </p:txBody>
      </p:sp>
      <p:sp>
        <p:nvSpPr>
          <p:cNvPr id="54" name="PlaceHolder 3"/>
          <p:cNvSpPr>
            <a:spLocks noGrp="1"/>
          </p:cNvSpPr>
          <p:nvPr>
            <p:ph type="body"/>
          </p:nvPr>
        </p:nvSpPr>
        <p:spPr>
          <a:xfrm>
            <a:off x="5152680" y="1768680"/>
            <a:ext cx="4426920" cy="4384080"/>
          </a:xfrm>
          <a:prstGeom prst="rect">
            <a:avLst/>
          </a:prstGeom>
        </p:spPr>
        <p:txBody>
          <a:bodyPr lIns="0" rIns="0" tIns="0" bIns="0">
            <a:normAutofit/>
          </a:bodyPr>
          <a:p>
            <a:endParaRPr b="0" lang="en-ZA"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ZA"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
        <p:nvSpPr>
          <p:cNvPr id="58" name="PlaceHolder 2"/>
          <p:cNvSpPr>
            <a:spLocks noGrp="1"/>
          </p:cNvSpPr>
          <p:nvPr>
            <p:ph type="body"/>
          </p:nvPr>
        </p:nvSpPr>
        <p:spPr>
          <a:xfrm>
            <a:off x="504000" y="1768680"/>
            <a:ext cx="4426920" cy="2090880"/>
          </a:xfrm>
          <a:prstGeom prst="rect">
            <a:avLst/>
          </a:prstGeom>
        </p:spPr>
        <p:txBody>
          <a:bodyPr lIns="0" rIns="0" tIns="0" bIns="0">
            <a:normAutofit/>
          </a:bodyPr>
          <a:p>
            <a:endParaRPr b="0" lang="en-ZA" sz="3200" spc="-1" strike="noStrike">
              <a:latin typeface="Arial"/>
            </a:endParaRPr>
          </a:p>
        </p:txBody>
      </p:sp>
      <p:sp>
        <p:nvSpPr>
          <p:cNvPr id="59" name="PlaceHolder 3"/>
          <p:cNvSpPr>
            <a:spLocks noGrp="1"/>
          </p:cNvSpPr>
          <p:nvPr>
            <p:ph type="body"/>
          </p:nvPr>
        </p:nvSpPr>
        <p:spPr>
          <a:xfrm>
            <a:off x="5152680" y="1768680"/>
            <a:ext cx="4426920" cy="4384080"/>
          </a:xfrm>
          <a:prstGeom prst="rect">
            <a:avLst/>
          </a:prstGeom>
        </p:spPr>
        <p:txBody>
          <a:bodyPr lIns="0" rIns="0" tIns="0" bIns="0">
            <a:normAutofit/>
          </a:bodyPr>
          <a:p>
            <a:endParaRPr b="0" lang="en-ZA" sz="3200" spc="-1" strike="noStrike">
              <a:latin typeface="Arial"/>
            </a:endParaRPr>
          </a:p>
        </p:txBody>
      </p:sp>
      <p:sp>
        <p:nvSpPr>
          <p:cNvPr id="60" name="PlaceHolder 4"/>
          <p:cNvSpPr>
            <a:spLocks noGrp="1"/>
          </p:cNvSpPr>
          <p:nvPr>
            <p:ph type="body"/>
          </p:nvPr>
        </p:nvSpPr>
        <p:spPr>
          <a:xfrm>
            <a:off x="504000" y="4058640"/>
            <a:ext cx="4426920" cy="2090880"/>
          </a:xfrm>
          <a:prstGeom prst="rect">
            <a:avLst/>
          </a:prstGeom>
        </p:spPr>
        <p:txBody>
          <a:bodyPr lIns="0" rIns="0" tIns="0" bIns="0">
            <a:normAutofit/>
          </a:bodyPr>
          <a:p>
            <a:endParaRPr b="0" lang="en-ZA"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
        <p:nvSpPr>
          <p:cNvPr id="7"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ZA"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
        <p:nvSpPr>
          <p:cNvPr id="62" name="PlaceHolder 2"/>
          <p:cNvSpPr>
            <a:spLocks noGrp="1"/>
          </p:cNvSpPr>
          <p:nvPr>
            <p:ph type="body"/>
          </p:nvPr>
        </p:nvSpPr>
        <p:spPr>
          <a:xfrm>
            <a:off x="504000" y="1768680"/>
            <a:ext cx="4426920" cy="4384080"/>
          </a:xfrm>
          <a:prstGeom prst="rect">
            <a:avLst/>
          </a:prstGeom>
        </p:spPr>
        <p:txBody>
          <a:bodyPr lIns="0" rIns="0" tIns="0" bIns="0">
            <a:normAutofit/>
          </a:bodyPr>
          <a:p>
            <a:endParaRPr b="0" lang="en-ZA" sz="3200" spc="-1" strike="noStrike">
              <a:latin typeface="Arial"/>
            </a:endParaRPr>
          </a:p>
        </p:txBody>
      </p:sp>
      <p:sp>
        <p:nvSpPr>
          <p:cNvPr id="63" name="PlaceHolder 3"/>
          <p:cNvSpPr>
            <a:spLocks noGrp="1"/>
          </p:cNvSpPr>
          <p:nvPr>
            <p:ph type="body"/>
          </p:nvPr>
        </p:nvSpPr>
        <p:spPr>
          <a:xfrm>
            <a:off x="5152680" y="1768680"/>
            <a:ext cx="4426920" cy="2090880"/>
          </a:xfrm>
          <a:prstGeom prst="rect">
            <a:avLst/>
          </a:prstGeom>
        </p:spPr>
        <p:txBody>
          <a:bodyPr lIns="0" rIns="0" tIns="0" bIns="0">
            <a:normAutofit/>
          </a:bodyPr>
          <a:p>
            <a:endParaRPr b="0" lang="en-ZA" sz="3200" spc="-1" strike="noStrike">
              <a:latin typeface="Arial"/>
            </a:endParaRPr>
          </a:p>
        </p:txBody>
      </p:sp>
      <p:sp>
        <p:nvSpPr>
          <p:cNvPr id="64" name="PlaceHolder 4"/>
          <p:cNvSpPr>
            <a:spLocks noGrp="1"/>
          </p:cNvSpPr>
          <p:nvPr>
            <p:ph type="body"/>
          </p:nvPr>
        </p:nvSpPr>
        <p:spPr>
          <a:xfrm>
            <a:off x="5152680" y="4058640"/>
            <a:ext cx="4426920" cy="2090880"/>
          </a:xfrm>
          <a:prstGeom prst="rect">
            <a:avLst/>
          </a:prstGeom>
        </p:spPr>
        <p:txBody>
          <a:bodyPr lIns="0" rIns="0" tIns="0" bIns="0">
            <a:normAutofit/>
          </a:bodyPr>
          <a:p>
            <a:endParaRPr b="0" lang="en-ZA"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
        <p:nvSpPr>
          <p:cNvPr id="66" name="PlaceHolder 2"/>
          <p:cNvSpPr>
            <a:spLocks noGrp="1"/>
          </p:cNvSpPr>
          <p:nvPr>
            <p:ph type="body"/>
          </p:nvPr>
        </p:nvSpPr>
        <p:spPr>
          <a:xfrm>
            <a:off x="504000" y="1768680"/>
            <a:ext cx="4426920" cy="2090880"/>
          </a:xfrm>
          <a:prstGeom prst="rect">
            <a:avLst/>
          </a:prstGeom>
        </p:spPr>
        <p:txBody>
          <a:bodyPr lIns="0" rIns="0" tIns="0" bIns="0">
            <a:normAutofit/>
          </a:bodyPr>
          <a:p>
            <a:endParaRPr b="0" lang="en-ZA" sz="3200" spc="-1" strike="noStrike">
              <a:latin typeface="Arial"/>
            </a:endParaRPr>
          </a:p>
        </p:txBody>
      </p:sp>
      <p:sp>
        <p:nvSpPr>
          <p:cNvPr id="67" name="PlaceHolder 3"/>
          <p:cNvSpPr>
            <a:spLocks noGrp="1"/>
          </p:cNvSpPr>
          <p:nvPr>
            <p:ph type="body"/>
          </p:nvPr>
        </p:nvSpPr>
        <p:spPr>
          <a:xfrm>
            <a:off x="5152680" y="1768680"/>
            <a:ext cx="4426920" cy="2090880"/>
          </a:xfrm>
          <a:prstGeom prst="rect">
            <a:avLst/>
          </a:prstGeom>
        </p:spPr>
        <p:txBody>
          <a:bodyPr lIns="0" rIns="0" tIns="0" bIns="0">
            <a:normAutofit/>
          </a:bodyPr>
          <a:p>
            <a:endParaRPr b="0" lang="en-ZA" sz="3200" spc="-1" strike="noStrike">
              <a:latin typeface="Arial"/>
            </a:endParaRPr>
          </a:p>
        </p:txBody>
      </p:sp>
      <p:sp>
        <p:nvSpPr>
          <p:cNvPr id="68" name="PlaceHolder 4"/>
          <p:cNvSpPr>
            <a:spLocks noGrp="1"/>
          </p:cNvSpPr>
          <p:nvPr>
            <p:ph type="body"/>
          </p:nvPr>
        </p:nvSpPr>
        <p:spPr>
          <a:xfrm>
            <a:off x="504000" y="4058640"/>
            <a:ext cx="9072000" cy="2090880"/>
          </a:xfrm>
          <a:prstGeom prst="rect">
            <a:avLst/>
          </a:prstGeom>
        </p:spPr>
        <p:txBody>
          <a:bodyPr lIns="0" rIns="0" tIns="0" bIns="0">
            <a:normAutofit/>
          </a:bodyPr>
          <a:p>
            <a:endParaRPr b="0" lang="en-ZA"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
        <p:nvSpPr>
          <p:cNvPr id="70" name="PlaceHolder 2"/>
          <p:cNvSpPr>
            <a:spLocks noGrp="1"/>
          </p:cNvSpPr>
          <p:nvPr>
            <p:ph type="body"/>
          </p:nvPr>
        </p:nvSpPr>
        <p:spPr>
          <a:xfrm>
            <a:off x="504000" y="1768680"/>
            <a:ext cx="9072000" cy="2090880"/>
          </a:xfrm>
          <a:prstGeom prst="rect">
            <a:avLst/>
          </a:prstGeom>
        </p:spPr>
        <p:txBody>
          <a:bodyPr lIns="0" rIns="0" tIns="0" bIns="0">
            <a:normAutofit/>
          </a:bodyPr>
          <a:p>
            <a:endParaRPr b="0" lang="en-ZA" sz="3200" spc="-1" strike="noStrike">
              <a:latin typeface="Arial"/>
            </a:endParaRPr>
          </a:p>
        </p:txBody>
      </p:sp>
      <p:sp>
        <p:nvSpPr>
          <p:cNvPr id="71" name="PlaceHolder 3"/>
          <p:cNvSpPr>
            <a:spLocks noGrp="1"/>
          </p:cNvSpPr>
          <p:nvPr>
            <p:ph type="body"/>
          </p:nvPr>
        </p:nvSpPr>
        <p:spPr>
          <a:xfrm>
            <a:off x="504000" y="4058640"/>
            <a:ext cx="9072000" cy="2090880"/>
          </a:xfrm>
          <a:prstGeom prst="rect">
            <a:avLst/>
          </a:prstGeom>
        </p:spPr>
        <p:txBody>
          <a:bodyPr lIns="0" rIns="0" tIns="0" bIns="0">
            <a:normAutofit/>
          </a:bodyPr>
          <a:p>
            <a:endParaRPr b="0" lang="en-ZA"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
        <p:nvSpPr>
          <p:cNvPr id="73" name="PlaceHolder 2"/>
          <p:cNvSpPr>
            <a:spLocks noGrp="1"/>
          </p:cNvSpPr>
          <p:nvPr>
            <p:ph type="body"/>
          </p:nvPr>
        </p:nvSpPr>
        <p:spPr>
          <a:xfrm>
            <a:off x="504000" y="1768680"/>
            <a:ext cx="4426920" cy="2090880"/>
          </a:xfrm>
          <a:prstGeom prst="rect">
            <a:avLst/>
          </a:prstGeom>
        </p:spPr>
        <p:txBody>
          <a:bodyPr lIns="0" rIns="0" tIns="0" bIns="0">
            <a:normAutofit/>
          </a:bodyPr>
          <a:p>
            <a:endParaRPr b="0" lang="en-ZA" sz="3200" spc="-1" strike="noStrike">
              <a:latin typeface="Arial"/>
            </a:endParaRPr>
          </a:p>
        </p:txBody>
      </p:sp>
      <p:sp>
        <p:nvSpPr>
          <p:cNvPr id="74" name="PlaceHolder 3"/>
          <p:cNvSpPr>
            <a:spLocks noGrp="1"/>
          </p:cNvSpPr>
          <p:nvPr>
            <p:ph type="body"/>
          </p:nvPr>
        </p:nvSpPr>
        <p:spPr>
          <a:xfrm>
            <a:off x="5152680" y="1768680"/>
            <a:ext cx="4426920" cy="2090880"/>
          </a:xfrm>
          <a:prstGeom prst="rect">
            <a:avLst/>
          </a:prstGeom>
        </p:spPr>
        <p:txBody>
          <a:bodyPr lIns="0" rIns="0" tIns="0" bIns="0">
            <a:normAutofit/>
          </a:bodyPr>
          <a:p>
            <a:endParaRPr b="0" lang="en-ZA" sz="3200" spc="-1" strike="noStrike">
              <a:latin typeface="Arial"/>
            </a:endParaRPr>
          </a:p>
        </p:txBody>
      </p:sp>
      <p:sp>
        <p:nvSpPr>
          <p:cNvPr id="75" name="PlaceHolder 4"/>
          <p:cNvSpPr>
            <a:spLocks noGrp="1"/>
          </p:cNvSpPr>
          <p:nvPr>
            <p:ph type="body"/>
          </p:nvPr>
        </p:nvSpPr>
        <p:spPr>
          <a:xfrm>
            <a:off x="504000" y="4058640"/>
            <a:ext cx="4426920" cy="2090880"/>
          </a:xfrm>
          <a:prstGeom prst="rect">
            <a:avLst/>
          </a:prstGeom>
        </p:spPr>
        <p:txBody>
          <a:bodyPr lIns="0" rIns="0" tIns="0" bIns="0">
            <a:normAutofit/>
          </a:bodyPr>
          <a:p>
            <a:endParaRPr b="0" lang="en-ZA" sz="3200" spc="-1" strike="noStrike">
              <a:latin typeface="Arial"/>
            </a:endParaRPr>
          </a:p>
        </p:txBody>
      </p:sp>
      <p:sp>
        <p:nvSpPr>
          <p:cNvPr id="76" name="PlaceHolder 5"/>
          <p:cNvSpPr>
            <a:spLocks noGrp="1"/>
          </p:cNvSpPr>
          <p:nvPr>
            <p:ph type="body"/>
          </p:nvPr>
        </p:nvSpPr>
        <p:spPr>
          <a:xfrm>
            <a:off x="5152680" y="4058640"/>
            <a:ext cx="4426920" cy="2090880"/>
          </a:xfrm>
          <a:prstGeom prst="rect">
            <a:avLst/>
          </a:prstGeom>
        </p:spPr>
        <p:txBody>
          <a:bodyPr lIns="0" rIns="0" tIns="0" bIns="0">
            <a:normAutofit/>
          </a:bodyPr>
          <a:p>
            <a:endParaRPr b="0" lang="en-ZA"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
        <p:nvSpPr>
          <p:cNvPr id="78" name="PlaceHolder 2"/>
          <p:cNvSpPr>
            <a:spLocks noGrp="1"/>
          </p:cNvSpPr>
          <p:nvPr>
            <p:ph type="body"/>
          </p:nvPr>
        </p:nvSpPr>
        <p:spPr>
          <a:xfrm>
            <a:off x="504000" y="1768680"/>
            <a:ext cx="2921040" cy="2090880"/>
          </a:xfrm>
          <a:prstGeom prst="rect">
            <a:avLst/>
          </a:prstGeom>
        </p:spPr>
        <p:txBody>
          <a:bodyPr lIns="0" rIns="0" tIns="0" bIns="0">
            <a:normAutofit/>
          </a:bodyPr>
          <a:p>
            <a:endParaRPr b="0" lang="en-ZA" sz="3200" spc="-1" strike="noStrike">
              <a:latin typeface="Arial"/>
            </a:endParaRPr>
          </a:p>
        </p:txBody>
      </p:sp>
      <p:sp>
        <p:nvSpPr>
          <p:cNvPr id="79" name="PlaceHolder 3"/>
          <p:cNvSpPr>
            <a:spLocks noGrp="1"/>
          </p:cNvSpPr>
          <p:nvPr>
            <p:ph type="body"/>
          </p:nvPr>
        </p:nvSpPr>
        <p:spPr>
          <a:xfrm>
            <a:off x="3571560" y="1768680"/>
            <a:ext cx="2921040" cy="2090880"/>
          </a:xfrm>
          <a:prstGeom prst="rect">
            <a:avLst/>
          </a:prstGeom>
        </p:spPr>
        <p:txBody>
          <a:bodyPr lIns="0" rIns="0" tIns="0" bIns="0">
            <a:normAutofit/>
          </a:bodyPr>
          <a:p>
            <a:endParaRPr b="0" lang="en-ZA" sz="3200" spc="-1" strike="noStrike">
              <a:latin typeface="Arial"/>
            </a:endParaRPr>
          </a:p>
        </p:txBody>
      </p:sp>
      <p:sp>
        <p:nvSpPr>
          <p:cNvPr id="80" name="PlaceHolder 4"/>
          <p:cNvSpPr>
            <a:spLocks noGrp="1"/>
          </p:cNvSpPr>
          <p:nvPr>
            <p:ph type="body"/>
          </p:nvPr>
        </p:nvSpPr>
        <p:spPr>
          <a:xfrm>
            <a:off x="6639120" y="1768680"/>
            <a:ext cx="2921040" cy="2090880"/>
          </a:xfrm>
          <a:prstGeom prst="rect">
            <a:avLst/>
          </a:prstGeom>
        </p:spPr>
        <p:txBody>
          <a:bodyPr lIns="0" rIns="0" tIns="0" bIns="0">
            <a:normAutofit/>
          </a:bodyPr>
          <a:p>
            <a:endParaRPr b="0" lang="en-ZA" sz="3200" spc="-1" strike="noStrike">
              <a:latin typeface="Arial"/>
            </a:endParaRPr>
          </a:p>
        </p:txBody>
      </p:sp>
      <p:sp>
        <p:nvSpPr>
          <p:cNvPr id="81" name="PlaceHolder 5"/>
          <p:cNvSpPr>
            <a:spLocks noGrp="1"/>
          </p:cNvSpPr>
          <p:nvPr>
            <p:ph type="body"/>
          </p:nvPr>
        </p:nvSpPr>
        <p:spPr>
          <a:xfrm>
            <a:off x="504000" y="4058640"/>
            <a:ext cx="2921040" cy="2090880"/>
          </a:xfrm>
          <a:prstGeom prst="rect">
            <a:avLst/>
          </a:prstGeom>
        </p:spPr>
        <p:txBody>
          <a:bodyPr lIns="0" rIns="0" tIns="0" bIns="0">
            <a:normAutofit/>
          </a:bodyPr>
          <a:p>
            <a:endParaRPr b="0" lang="en-ZA" sz="3200" spc="-1" strike="noStrike">
              <a:latin typeface="Arial"/>
            </a:endParaRPr>
          </a:p>
        </p:txBody>
      </p:sp>
      <p:sp>
        <p:nvSpPr>
          <p:cNvPr id="82" name="PlaceHolder 6"/>
          <p:cNvSpPr>
            <a:spLocks noGrp="1"/>
          </p:cNvSpPr>
          <p:nvPr>
            <p:ph type="body"/>
          </p:nvPr>
        </p:nvSpPr>
        <p:spPr>
          <a:xfrm>
            <a:off x="3571560" y="4058640"/>
            <a:ext cx="2921040" cy="2090880"/>
          </a:xfrm>
          <a:prstGeom prst="rect">
            <a:avLst/>
          </a:prstGeom>
        </p:spPr>
        <p:txBody>
          <a:bodyPr lIns="0" rIns="0" tIns="0" bIns="0">
            <a:normAutofit/>
          </a:bodyPr>
          <a:p>
            <a:endParaRPr b="0" lang="en-ZA" sz="3200" spc="-1" strike="noStrike">
              <a:latin typeface="Arial"/>
            </a:endParaRPr>
          </a:p>
        </p:txBody>
      </p:sp>
      <p:sp>
        <p:nvSpPr>
          <p:cNvPr id="83" name="PlaceHolder 7"/>
          <p:cNvSpPr>
            <a:spLocks noGrp="1"/>
          </p:cNvSpPr>
          <p:nvPr>
            <p:ph type="body"/>
          </p:nvPr>
        </p:nvSpPr>
        <p:spPr>
          <a:xfrm>
            <a:off x="6639120" y="4058640"/>
            <a:ext cx="2921040" cy="2090880"/>
          </a:xfrm>
          <a:prstGeom prst="rect">
            <a:avLst/>
          </a:prstGeom>
        </p:spPr>
        <p:txBody>
          <a:bodyPr lIns="0" rIns="0" tIns="0" bIns="0">
            <a:normAutofit/>
          </a:bodyPr>
          <a:p>
            <a:endParaRPr b="0" lang="en-ZA"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
        <p:nvSpPr>
          <p:cNvPr id="91"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n-ZA"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
        <p:nvSpPr>
          <p:cNvPr id="93" name="PlaceHolder 2"/>
          <p:cNvSpPr>
            <a:spLocks noGrp="1"/>
          </p:cNvSpPr>
          <p:nvPr>
            <p:ph type="body"/>
          </p:nvPr>
        </p:nvSpPr>
        <p:spPr>
          <a:xfrm>
            <a:off x="504000" y="1768680"/>
            <a:ext cx="9072000" cy="4384080"/>
          </a:xfrm>
          <a:prstGeom prst="rect">
            <a:avLst/>
          </a:prstGeom>
        </p:spPr>
        <p:txBody>
          <a:bodyPr lIns="0" rIns="0" tIns="0" bIns="0">
            <a:normAutofit/>
          </a:bodyPr>
          <a:p>
            <a:endParaRPr b="0" lang="en-ZA"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
        <p:nvSpPr>
          <p:cNvPr id="95" name="PlaceHolder 2"/>
          <p:cNvSpPr>
            <a:spLocks noGrp="1"/>
          </p:cNvSpPr>
          <p:nvPr>
            <p:ph type="body"/>
          </p:nvPr>
        </p:nvSpPr>
        <p:spPr>
          <a:xfrm>
            <a:off x="504000" y="1768680"/>
            <a:ext cx="4426920" cy="4384080"/>
          </a:xfrm>
          <a:prstGeom prst="rect">
            <a:avLst/>
          </a:prstGeom>
        </p:spPr>
        <p:txBody>
          <a:bodyPr lIns="0" rIns="0" tIns="0" bIns="0">
            <a:normAutofit/>
          </a:bodyPr>
          <a:p>
            <a:endParaRPr b="0" lang="en-ZA" sz="3200" spc="-1" strike="noStrike">
              <a:latin typeface="Arial"/>
            </a:endParaRPr>
          </a:p>
        </p:txBody>
      </p:sp>
      <p:sp>
        <p:nvSpPr>
          <p:cNvPr id="96" name="PlaceHolder 3"/>
          <p:cNvSpPr>
            <a:spLocks noGrp="1"/>
          </p:cNvSpPr>
          <p:nvPr>
            <p:ph type="body"/>
          </p:nvPr>
        </p:nvSpPr>
        <p:spPr>
          <a:xfrm>
            <a:off x="5152680" y="1768680"/>
            <a:ext cx="4426920" cy="4384080"/>
          </a:xfrm>
          <a:prstGeom prst="rect">
            <a:avLst/>
          </a:prstGeom>
        </p:spPr>
        <p:txBody>
          <a:bodyPr lIns="0" rIns="0" tIns="0" bIns="0">
            <a:normAutofit/>
          </a:bodyPr>
          <a:p>
            <a:endParaRPr b="0" lang="en-ZA"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
        <p:nvSpPr>
          <p:cNvPr id="9" name="PlaceHolder 2"/>
          <p:cNvSpPr>
            <a:spLocks noGrp="1"/>
          </p:cNvSpPr>
          <p:nvPr>
            <p:ph type="body"/>
          </p:nvPr>
        </p:nvSpPr>
        <p:spPr>
          <a:xfrm>
            <a:off x="504000" y="1768680"/>
            <a:ext cx="9072000" cy="4384080"/>
          </a:xfrm>
          <a:prstGeom prst="rect">
            <a:avLst/>
          </a:prstGeom>
        </p:spPr>
        <p:txBody>
          <a:bodyPr lIns="0" rIns="0" tIns="0" bIns="0">
            <a:normAutofit/>
          </a:bodyPr>
          <a:p>
            <a:endParaRPr b="0" lang="en-ZA"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ZA"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
        <p:nvSpPr>
          <p:cNvPr id="100" name="PlaceHolder 2"/>
          <p:cNvSpPr>
            <a:spLocks noGrp="1"/>
          </p:cNvSpPr>
          <p:nvPr>
            <p:ph type="body"/>
          </p:nvPr>
        </p:nvSpPr>
        <p:spPr>
          <a:xfrm>
            <a:off x="504000" y="1768680"/>
            <a:ext cx="4426920" cy="2090880"/>
          </a:xfrm>
          <a:prstGeom prst="rect">
            <a:avLst/>
          </a:prstGeom>
        </p:spPr>
        <p:txBody>
          <a:bodyPr lIns="0" rIns="0" tIns="0" bIns="0">
            <a:normAutofit/>
          </a:bodyPr>
          <a:p>
            <a:endParaRPr b="0" lang="en-ZA" sz="3200" spc="-1" strike="noStrike">
              <a:latin typeface="Arial"/>
            </a:endParaRPr>
          </a:p>
        </p:txBody>
      </p:sp>
      <p:sp>
        <p:nvSpPr>
          <p:cNvPr id="101" name="PlaceHolder 3"/>
          <p:cNvSpPr>
            <a:spLocks noGrp="1"/>
          </p:cNvSpPr>
          <p:nvPr>
            <p:ph type="body"/>
          </p:nvPr>
        </p:nvSpPr>
        <p:spPr>
          <a:xfrm>
            <a:off x="5152680" y="1768680"/>
            <a:ext cx="4426920" cy="4384080"/>
          </a:xfrm>
          <a:prstGeom prst="rect">
            <a:avLst/>
          </a:prstGeom>
        </p:spPr>
        <p:txBody>
          <a:bodyPr lIns="0" rIns="0" tIns="0" bIns="0">
            <a:normAutofit/>
          </a:bodyPr>
          <a:p>
            <a:endParaRPr b="0" lang="en-ZA" sz="3200" spc="-1" strike="noStrike">
              <a:latin typeface="Arial"/>
            </a:endParaRPr>
          </a:p>
        </p:txBody>
      </p:sp>
      <p:sp>
        <p:nvSpPr>
          <p:cNvPr id="102" name="PlaceHolder 4"/>
          <p:cNvSpPr>
            <a:spLocks noGrp="1"/>
          </p:cNvSpPr>
          <p:nvPr>
            <p:ph type="body"/>
          </p:nvPr>
        </p:nvSpPr>
        <p:spPr>
          <a:xfrm>
            <a:off x="504000" y="4058640"/>
            <a:ext cx="4426920" cy="2090880"/>
          </a:xfrm>
          <a:prstGeom prst="rect">
            <a:avLst/>
          </a:prstGeom>
        </p:spPr>
        <p:txBody>
          <a:bodyPr lIns="0" rIns="0" tIns="0" bIns="0">
            <a:normAutofit/>
          </a:bodyPr>
          <a:p>
            <a:endParaRPr b="0" lang="en-ZA"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
        <p:nvSpPr>
          <p:cNvPr id="104" name="PlaceHolder 2"/>
          <p:cNvSpPr>
            <a:spLocks noGrp="1"/>
          </p:cNvSpPr>
          <p:nvPr>
            <p:ph type="body"/>
          </p:nvPr>
        </p:nvSpPr>
        <p:spPr>
          <a:xfrm>
            <a:off x="504000" y="1768680"/>
            <a:ext cx="4426920" cy="4384080"/>
          </a:xfrm>
          <a:prstGeom prst="rect">
            <a:avLst/>
          </a:prstGeom>
        </p:spPr>
        <p:txBody>
          <a:bodyPr lIns="0" rIns="0" tIns="0" bIns="0">
            <a:normAutofit/>
          </a:bodyPr>
          <a:p>
            <a:endParaRPr b="0" lang="en-ZA" sz="3200" spc="-1" strike="noStrike">
              <a:latin typeface="Arial"/>
            </a:endParaRPr>
          </a:p>
        </p:txBody>
      </p:sp>
      <p:sp>
        <p:nvSpPr>
          <p:cNvPr id="105" name="PlaceHolder 3"/>
          <p:cNvSpPr>
            <a:spLocks noGrp="1"/>
          </p:cNvSpPr>
          <p:nvPr>
            <p:ph type="body"/>
          </p:nvPr>
        </p:nvSpPr>
        <p:spPr>
          <a:xfrm>
            <a:off x="5152680" y="1768680"/>
            <a:ext cx="4426920" cy="2090880"/>
          </a:xfrm>
          <a:prstGeom prst="rect">
            <a:avLst/>
          </a:prstGeom>
        </p:spPr>
        <p:txBody>
          <a:bodyPr lIns="0" rIns="0" tIns="0" bIns="0">
            <a:normAutofit/>
          </a:bodyPr>
          <a:p>
            <a:endParaRPr b="0" lang="en-ZA" sz="3200" spc="-1" strike="noStrike">
              <a:latin typeface="Arial"/>
            </a:endParaRPr>
          </a:p>
        </p:txBody>
      </p:sp>
      <p:sp>
        <p:nvSpPr>
          <p:cNvPr id="106" name="PlaceHolder 4"/>
          <p:cNvSpPr>
            <a:spLocks noGrp="1"/>
          </p:cNvSpPr>
          <p:nvPr>
            <p:ph type="body"/>
          </p:nvPr>
        </p:nvSpPr>
        <p:spPr>
          <a:xfrm>
            <a:off x="5152680" y="4058640"/>
            <a:ext cx="4426920" cy="2090880"/>
          </a:xfrm>
          <a:prstGeom prst="rect">
            <a:avLst/>
          </a:prstGeom>
        </p:spPr>
        <p:txBody>
          <a:bodyPr lIns="0" rIns="0" tIns="0" bIns="0">
            <a:normAutofit/>
          </a:bodyPr>
          <a:p>
            <a:endParaRPr b="0" lang="en-ZA"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
        <p:nvSpPr>
          <p:cNvPr id="108" name="PlaceHolder 2"/>
          <p:cNvSpPr>
            <a:spLocks noGrp="1"/>
          </p:cNvSpPr>
          <p:nvPr>
            <p:ph type="body"/>
          </p:nvPr>
        </p:nvSpPr>
        <p:spPr>
          <a:xfrm>
            <a:off x="504000" y="1768680"/>
            <a:ext cx="4426920" cy="2090880"/>
          </a:xfrm>
          <a:prstGeom prst="rect">
            <a:avLst/>
          </a:prstGeom>
        </p:spPr>
        <p:txBody>
          <a:bodyPr lIns="0" rIns="0" tIns="0" bIns="0">
            <a:normAutofit/>
          </a:bodyPr>
          <a:p>
            <a:endParaRPr b="0" lang="en-ZA" sz="3200" spc="-1" strike="noStrike">
              <a:latin typeface="Arial"/>
            </a:endParaRPr>
          </a:p>
        </p:txBody>
      </p:sp>
      <p:sp>
        <p:nvSpPr>
          <p:cNvPr id="109" name="PlaceHolder 3"/>
          <p:cNvSpPr>
            <a:spLocks noGrp="1"/>
          </p:cNvSpPr>
          <p:nvPr>
            <p:ph type="body"/>
          </p:nvPr>
        </p:nvSpPr>
        <p:spPr>
          <a:xfrm>
            <a:off x="5152680" y="1768680"/>
            <a:ext cx="4426920" cy="2090880"/>
          </a:xfrm>
          <a:prstGeom prst="rect">
            <a:avLst/>
          </a:prstGeom>
        </p:spPr>
        <p:txBody>
          <a:bodyPr lIns="0" rIns="0" tIns="0" bIns="0">
            <a:normAutofit/>
          </a:bodyPr>
          <a:p>
            <a:endParaRPr b="0" lang="en-ZA" sz="3200" spc="-1" strike="noStrike">
              <a:latin typeface="Arial"/>
            </a:endParaRPr>
          </a:p>
        </p:txBody>
      </p:sp>
      <p:sp>
        <p:nvSpPr>
          <p:cNvPr id="110" name="PlaceHolder 4"/>
          <p:cNvSpPr>
            <a:spLocks noGrp="1"/>
          </p:cNvSpPr>
          <p:nvPr>
            <p:ph type="body"/>
          </p:nvPr>
        </p:nvSpPr>
        <p:spPr>
          <a:xfrm>
            <a:off x="504000" y="4058640"/>
            <a:ext cx="9072000" cy="2090880"/>
          </a:xfrm>
          <a:prstGeom prst="rect">
            <a:avLst/>
          </a:prstGeom>
        </p:spPr>
        <p:txBody>
          <a:bodyPr lIns="0" rIns="0" tIns="0" bIns="0">
            <a:normAutofit/>
          </a:bodyPr>
          <a:p>
            <a:endParaRPr b="0" lang="en-ZA"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
        <p:nvSpPr>
          <p:cNvPr id="112" name="PlaceHolder 2"/>
          <p:cNvSpPr>
            <a:spLocks noGrp="1"/>
          </p:cNvSpPr>
          <p:nvPr>
            <p:ph type="body"/>
          </p:nvPr>
        </p:nvSpPr>
        <p:spPr>
          <a:xfrm>
            <a:off x="504000" y="1768680"/>
            <a:ext cx="9072000" cy="2090880"/>
          </a:xfrm>
          <a:prstGeom prst="rect">
            <a:avLst/>
          </a:prstGeom>
        </p:spPr>
        <p:txBody>
          <a:bodyPr lIns="0" rIns="0" tIns="0" bIns="0">
            <a:normAutofit/>
          </a:bodyPr>
          <a:p>
            <a:endParaRPr b="0" lang="en-ZA" sz="3200" spc="-1" strike="noStrike">
              <a:latin typeface="Arial"/>
            </a:endParaRPr>
          </a:p>
        </p:txBody>
      </p:sp>
      <p:sp>
        <p:nvSpPr>
          <p:cNvPr id="113" name="PlaceHolder 3"/>
          <p:cNvSpPr>
            <a:spLocks noGrp="1"/>
          </p:cNvSpPr>
          <p:nvPr>
            <p:ph type="body"/>
          </p:nvPr>
        </p:nvSpPr>
        <p:spPr>
          <a:xfrm>
            <a:off x="504000" y="4058640"/>
            <a:ext cx="9072000" cy="2090880"/>
          </a:xfrm>
          <a:prstGeom prst="rect">
            <a:avLst/>
          </a:prstGeom>
        </p:spPr>
        <p:txBody>
          <a:bodyPr lIns="0" rIns="0" tIns="0" bIns="0">
            <a:normAutofit/>
          </a:bodyPr>
          <a:p>
            <a:endParaRPr b="0" lang="en-ZA"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
        <p:nvSpPr>
          <p:cNvPr id="115" name="PlaceHolder 2"/>
          <p:cNvSpPr>
            <a:spLocks noGrp="1"/>
          </p:cNvSpPr>
          <p:nvPr>
            <p:ph type="body"/>
          </p:nvPr>
        </p:nvSpPr>
        <p:spPr>
          <a:xfrm>
            <a:off x="504000" y="1768680"/>
            <a:ext cx="4426920" cy="2090880"/>
          </a:xfrm>
          <a:prstGeom prst="rect">
            <a:avLst/>
          </a:prstGeom>
        </p:spPr>
        <p:txBody>
          <a:bodyPr lIns="0" rIns="0" tIns="0" bIns="0">
            <a:normAutofit/>
          </a:bodyPr>
          <a:p>
            <a:endParaRPr b="0" lang="en-ZA" sz="3200" spc="-1" strike="noStrike">
              <a:latin typeface="Arial"/>
            </a:endParaRPr>
          </a:p>
        </p:txBody>
      </p:sp>
      <p:sp>
        <p:nvSpPr>
          <p:cNvPr id="116" name="PlaceHolder 3"/>
          <p:cNvSpPr>
            <a:spLocks noGrp="1"/>
          </p:cNvSpPr>
          <p:nvPr>
            <p:ph type="body"/>
          </p:nvPr>
        </p:nvSpPr>
        <p:spPr>
          <a:xfrm>
            <a:off x="5152680" y="1768680"/>
            <a:ext cx="4426920" cy="2090880"/>
          </a:xfrm>
          <a:prstGeom prst="rect">
            <a:avLst/>
          </a:prstGeom>
        </p:spPr>
        <p:txBody>
          <a:bodyPr lIns="0" rIns="0" tIns="0" bIns="0">
            <a:normAutofit/>
          </a:bodyPr>
          <a:p>
            <a:endParaRPr b="0" lang="en-ZA" sz="3200" spc="-1" strike="noStrike">
              <a:latin typeface="Arial"/>
            </a:endParaRPr>
          </a:p>
        </p:txBody>
      </p:sp>
      <p:sp>
        <p:nvSpPr>
          <p:cNvPr id="117" name="PlaceHolder 4"/>
          <p:cNvSpPr>
            <a:spLocks noGrp="1"/>
          </p:cNvSpPr>
          <p:nvPr>
            <p:ph type="body"/>
          </p:nvPr>
        </p:nvSpPr>
        <p:spPr>
          <a:xfrm>
            <a:off x="504000" y="4058640"/>
            <a:ext cx="4426920" cy="2090880"/>
          </a:xfrm>
          <a:prstGeom prst="rect">
            <a:avLst/>
          </a:prstGeom>
        </p:spPr>
        <p:txBody>
          <a:bodyPr lIns="0" rIns="0" tIns="0" bIns="0">
            <a:normAutofit/>
          </a:bodyPr>
          <a:p>
            <a:endParaRPr b="0" lang="en-ZA" sz="3200" spc="-1" strike="noStrike">
              <a:latin typeface="Arial"/>
            </a:endParaRPr>
          </a:p>
        </p:txBody>
      </p:sp>
      <p:sp>
        <p:nvSpPr>
          <p:cNvPr id="118" name="PlaceHolder 5"/>
          <p:cNvSpPr>
            <a:spLocks noGrp="1"/>
          </p:cNvSpPr>
          <p:nvPr>
            <p:ph type="body"/>
          </p:nvPr>
        </p:nvSpPr>
        <p:spPr>
          <a:xfrm>
            <a:off x="5152680" y="4058640"/>
            <a:ext cx="4426920" cy="2090880"/>
          </a:xfrm>
          <a:prstGeom prst="rect">
            <a:avLst/>
          </a:prstGeom>
        </p:spPr>
        <p:txBody>
          <a:bodyPr lIns="0" rIns="0" tIns="0" bIns="0">
            <a:normAutofit/>
          </a:bodyPr>
          <a:p>
            <a:endParaRPr b="0" lang="en-ZA"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
        <p:nvSpPr>
          <p:cNvPr id="120" name="PlaceHolder 2"/>
          <p:cNvSpPr>
            <a:spLocks noGrp="1"/>
          </p:cNvSpPr>
          <p:nvPr>
            <p:ph type="body"/>
          </p:nvPr>
        </p:nvSpPr>
        <p:spPr>
          <a:xfrm>
            <a:off x="504000" y="1768680"/>
            <a:ext cx="2921040" cy="2090880"/>
          </a:xfrm>
          <a:prstGeom prst="rect">
            <a:avLst/>
          </a:prstGeom>
        </p:spPr>
        <p:txBody>
          <a:bodyPr lIns="0" rIns="0" tIns="0" bIns="0">
            <a:normAutofit/>
          </a:bodyPr>
          <a:p>
            <a:endParaRPr b="0" lang="en-ZA" sz="3200" spc="-1" strike="noStrike">
              <a:latin typeface="Arial"/>
            </a:endParaRPr>
          </a:p>
        </p:txBody>
      </p:sp>
      <p:sp>
        <p:nvSpPr>
          <p:cNvPr id="121" name="PlaceHolder 3"/>
          <p:cNvSpPr>
            <a:spLocks noGrp="1"/>
          </p:cNvSpPr>
          <p:nvPr>
            <p:ph type="body"/>
          </p:nvPr>
        </p:nvSpPr>
        <p:spPr>
          <a:xfrm>
            <a:off x="3571560" y="1768680"/>
            <a:ext cx="2921040" cy="2090880"/>
          </a:xfrm>
          <a:prstGeom prst="rect">
            <a:avLst/>
          </a:prstGeom>
        </p:spPr>
        <p:txBody>
          <a:bodyPr lIns="0" rIns="0" tIns="0" bIns="0">
            <a:normAutofit/>
          </a:bodyPr>
          <a:p>
            <a:endParaRPr b="0" lang="en-ZA" sz="3200" spc="-1" strike="noStrike">
              <a:latin typeface="Arial"/>
            </a:endParaRPr>
          </a:p>
        </p:txBody>
      </p:sp>
      <p:sp>
        <p:nvSpPr>
          <p:cNvPr id="122" name="PlaceHolder 4"/>
          <p:cNvSpPr>
            <a:spLocks noGrp="1"/>
          </p:cNvSpPr>
          <p:nvPr>
            <p:ph type="body"/>
          </p:nvPr>
        </p:nvSpPr>
        <p:spPr>
          <a:xfrm>
            <a:off x="6639120" y="1768680"/>
            <a:ext cx="2921040" cy="2090880"/>
          </a:xfrm>
          <a:prstGeom prst="rect">
            <a:avLst/>
          </a:prstGeom>
        </p:spPr>
        <p:txBody>
          <a:bodyPr lIns="0" rIns="0" tIns="0" bIns="0">
            <a:normAutofit/>
          </a:bodyPr>
          <a:p>
            <a:endParaRPr b="0" lang="en-ZA" sz="3200" spc="-1" strike="noStrike">
              <a:latin typeface="Arial"/>
            </a:endParaRPr>
          </a:p>
        </p:txBody>
      </p:sp>
      <p:sp>
        <p:nvSpPr>
          <p:cNvPr id="123" name="PlaceHolder 5"/>
          <p:cNvSpPr>
            <a:spLocks noGrp="1"/>
          </p:cNvSpPr>
          <p:nvPr>
            <p:ph type="body"/>
          </p:nvPr>
        </p:nvSpPr>
        <p:spPr>
          <a:xfrm>
            <a:off x="504000" y="4058640"/>
            <a:ext cx="2921040" cy="2090880"/>
          </a:xfrm>
          <a:prstGeom prst="rect">
            <a:avLst/>
          </a:prstGeom>
        </p:spPr>
        <p:txBody>
          <a:bodyPr lIns="0" rIns="0" tIns="0" bIns="0">
            <a:normAutofit/>
          </a:bodyPr>
          <a:p>
            <a:endParaRPr b="0" lang="en-ZA" sz="3200" spc="-1" strike="noStrike">
              <a:latin typeface="Arial"/>
            </a:endParaRPr>
          </a:p>
        </p:txBody>
      </p:sp>
      <p:sp>
        <p:nvSpPr>
          <p:cNvPr id="124" name="PlaceHolder 6"/>
          <p:cNvSpPr>
            <a:spLocks noGrp="1"/>
          </p:cNvSpPr>
          <p:nvPr>
            <p:ph type="body"/>
          </p:nvPr>
        </p:nvSpPr>
        <p:spPr>
          <a:xfrm>
            <a:off x="3571560" y="4058640"/>
            <a:ext cx="2921040" cy="2090880"/>
          </a:xfrm>
          <a:prstGeom prst="rect">
            <a:avLst/>
          </a:prstGeom>
        </p:spPr>
        <p:txBody>
          <a:bodyPr lIns="0" rIns="0" tIns="0" bIns="0">
            <a:normAutofit/>
          </a:bodyPr>
          <a:p>
            <a:endParaRPr b="0" lang="en-ZA" sz="3200" spc="-1" strike="noStrike">
              <a:latin typeface="Arial"/>
            </a:endParaRPr>
          </a:p>
        </p:txBody>
      </p:sp>
      <p:sp>
        <p:nvSpPr>
          <p:cNvPr id="125" name="PlaceHolder 7"/>
          <p:cNvSpPr>
            <a:spLocks noGrp="1"/>
          </p:cNvSpPr>
          <p:nvPr>
            <p:ph type="body"/>
          </p:nvPr>
        </p:nvSpPr>
        <p:spPr>
          <a:xfrm>
            <a:off x="6639120" y="4058640"/>
            <a:ext cx="2921040" cy="2090880"/>
          </a:xfrm>
          <a:prstGeom prst="rect">
            <a:avLst/>
          </a:prstGeom>
        </p:spPr>
        <p:txBody>
          <a:bodyPr lIns="0" rIns="0" tIns="0" bIns="0">
            <a:normAutofit/>
          </a:bodyPr>
          <a:p>
            <a:endParaRPr b="0" lang="en-ZA"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
        <p:nvSpPr>
          <p:cNvPr id="11" name="PlaceHolder 2"/>
          <p:cNvSpPr>
            <a:spLocks noGrp="1"/>
          </p:cNvSpPr>
          <p:nvPr>
            <p:ph type="body"/>
          </p:nvPr>
        </p:nvSpPr>
        <p:spPr>
          <a:xfrm>
            <a:off x="504000" y="1768680"/>
            <a:ext cx="4426920" cy="4384080"/>
          </a:xfrm>
          <a:prstGeom prst="rect">
            <a:avLst/>
          </a:prstGeom>
        </p:spPr>
        <p:txBody>
          <a:bodyPr lIns="0" rIns="0" tIns="0" bIns="0">
            <a:normAutofit/>
          </a:bodyPr>
          <a:p>
            <a:endParaRPr b="0" lang="en-ZA" sz="3200" spc="-1" strike="noStrike">
              <a:latin typeface="Arial"/>
            </a:endParaRPr>
          </a:p>
        </p:txBody>
      </p:sp>
      <p:sp>
        <p:nvSpPr>
          <p:cNvPr id="12" name="PlaceHolder 3"/>
          <p:cNvSpPr>
            <a:spLocks noGrp="1"/>
          </p:cNvSpPr>
          <p:nvPr>
            <p:ph type="body"/>
          </p:nvPr>
        </p:nvSpPr>
        <p:spPr>
          <a:xfrm>
            <a:off x="5152680" y="1768680"/>
            <a:ext cx="4426920" cy="4384080"/>
          </a:xfrm>
          <a:prstGeom prst="rect">
            <a:avLst/>
          </a:prstGeom>
        </p:spPr>
        <p:txBody>
          <a:bodyPr lIns="0" rIns="0" tIns="0" bIns="0">
            <a:normAutofit/>
          </a:bodyPr>
          <a:p>
            <a:endParaRPr b="0" lang="en-ZA"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n-ZA"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
        <p:nvSpPr>
          <p:cNvPr id="16" name="PlaceHolder 2"/>
          <p:cNvSpPr>
            <a:spLocks noGrp="1"/>
          </p:cNvSpPr>
          <p:nvPr>
            <p:ph type="body"/>
          </p:nvPr>
        </p:nvSpPr>
        <p:spPr>
          <a:xfrm>
            <a:off x="504000" y="1768680"/>
            <a:ext cx="4426920" cy="2090880"/>
          </a:xfrm>
          <a:prstGeom prst="rect">
            <a:avLst/>
          </a:prstGeom>
        </p:spPr>
        <p:txBody>
          <a:bodyPr lIns="0" rIns="0" tIns="0" bIns="0">
            <a:normAutofit/>
          </a:bodyPr>
          <a:p>
            <a:endParaRPr b="0" lang="en-ZA" sz="3200" spc="-1" strike="noStrike">
              <a:latin typeface="Arial"/>
            </a:endParaRPr>
          </a:p>
        </p:txBody>
      </p:sp>
      <p:sp>
        <p:nvSpPr>
          <p:cNvPr id="17" name="PlaceHolder 3"/>
          <p:cNvSpPr>
            <a:spLocks noGrp="1"/>
          </p:cNvSpPr>
          <p:nvPr>
            <p:ph type="body"/>
          </p:nvPr>
        </p:nvSpPr>
        <p:spPr>
          <a:xfrm>
            <a:off x="5152680" y="1768680"/>
            <a:ext cx="4426920" cy="4384080"/>
          </a:xfrm>
          <a:prstGeom prst="rect">
            <a:avLst/>
          </a:prstGeom>
        </p:spPr>
        <p:txBody>
          <a:bodyPr lIns="0" rIns="0" tIns="0" bIns="0">
            <a:normAutofit/>
          </a:bodyPr>
          <a:p>
            <a:endParaRPr b="0" lang="en-ZA" sz="3200" spc="-1" strike="noStrike">
              <a:latin typeface="Arial"/>
            </a:endParaRPr>
          </a:p>
        </p:txBody>
      </p:sp>
      <p:sp>
        <p:nvSpPr>
          <p:cNvPr id="18" name="PlaceHolder 4"/>
          <p:cNvSpPr>
            <a:spLocks noGrp="1"/>
          </p:cNvSpPr>
          <p:nvPr>
            <p:ph type="body"/>
          </p:nvPr>
        </p:nvSpPr>
        <p:spPr>
          <a:xfrm>
            <a:off x="504000" y="4058640"/>
            <a:ext cx="4426920" cy="2090880"/>
          </a:xfrm>
          <a:prstGeom prst="rect">
            <a:avLst/>
          </a:prstGeom>
        </p:spPr>
        <p:txBody>
          <a:bodyPr lIns="0" rIns="0" tIns="0" bIns="0">
            <a:normAutofit/>
          </a:bodyPr>
          <a:p>
            <a:endParaRPr b="0" lang="en-ZA"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
        <p:nvSpPr>
          <p:cNvPr id="20" name="PlaceHolder 2"/>
          <p:cNvSpPr>
            <a:spLocks noGrp="1"/>
          </p:cNvSpPr>
          <p:nvPr>
            <p:ph type="body"/>
          </p:nvPr>
        </p:nvSpPr>
        <p:spPr>
          <a:xfrm>
            <a:off x="504000" y="1768680"/>
            <a:ext cx="4426920" cy="4384080"/>
          </a:xfrm>
          <a:prstGeom prst="rect">
            <a:avLst/>
          </a:prstGeom>
        </p:spPr>
        <p:txBody>
          <a:bodyPr lIns="0" rIns="0" tIns="0" bIns="0">
            <a:normAutofit/>
          </a:bodyPr>
          <a:p>
            <a:endParaRPr b="0" lang="en-ZA" sz="3200" spc="-1" strike="noStrike">
              <a:latin typeface="Arial"/>
            </a:endParaRPr>
          </a:p>
        </p:txBody>
      </p:sp>
      <p:sp>
        <p:nvSpPr>
          <p:cNvPr id="21" name="PlaceHolder 3"/>
          <p:cNvSpPr>
            <a:spLocks noGrp="1"/>
          </p:cNvSpPr>
          <p:nvPr>
            <p:ph type="body"/>
          </p:nvPr>
        </p:nvSpPr>
        <p:spPr>
          <a:xfrm>
            <a:off x="5152680" y="1768680"/>
            <a:ext cx="4426920" cy="2090880"/>
          </a:xfrm>
          <a:prstGeom prst="rect">
            <a:avLst/>
          </a:prstGeom>
        </p:spPr>
        <p:txBody>
          <a:bodyPr lIns="0" rIns="0" tIns="0" bIns="0">
            <a:normAutofit/>
          </a:bodyPr>
          <a:p>
            <a:endParaRPr b="0" lang="en-ZA" sz="3200" spc="-1" strike="noStrike">
              <a:latin typeface="Arial"/>
            </a:endParaRPr>
          </a:p>
        </p:txBody>
      </p:sp>
      <p:sp>
        <p:nvSpPr>
          <p:cNvPr id="22" name="PlaceHolder 4"/>
          <p:cNvSpPr>
            <a:spLocks noGrp="1"/>
          </p:cNvSpPr>
          <p:nvPr>
            <p:ph type="body"/>
          </p:nvPr>
        </p:nvSpPr>
        <p:spPr>
          <a:xfrm>
            <a:off x="5152680" y="4058640"/>
            <a:ext cx="4426920" cy="2090880"/>
          </a:xfrm>
          <a:prstGeom prst="rect">
            <a:avLst/>
          </a:prstGeom>
        </p:spPr>
        <p:txBody>
          <a:bodyPr lIns="0" rIns="0" tIns="0" bIns="0">
            <a:normAutofit/>
          </a:bodyPr>
          <a:p>
            <a:endParaRPr b="0" lang="en-ZA"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rIns="0" tIns="0" bIns="0" anchor="ctr"/>
          <a:p>
            <a:pPr algn="ctr"/>
            <a:endParaRPr b="0" lang="en-ZA" sz="4400" spc="-1" strike="noStrike">
              <a:latin typeface="Arial"/>
            </a:endParaRPr>
          </a:p>
        </p:txBody>
      </p:sp>
      <p:sp>
        <p:nvSpPr>
          <p:cNvPr id="24" name="PlaceHolder 2"/>
          <p:cNvSpPr>
            <a:spLocks noGrp="1"/>
          </p:cNvSpPr>
          <p:nvPr>
            <p:ph type="body"/>
          </p:nvPr>
        </p:nvSpPr>
        <p:spPr>
          <a:xfrm>
            <a:off x="504000" y="1768680"/>
            <a:ext cx="4426920" cy="2090880"/>
          </a:xfrm>
          <a:prstGeom prst="rect">
            <a:avLst/>
          </a:prstGeom>
        </p:spPr>
        <p:txBody>
          <a:bodyPr lIns="0" rIns="0" tIns="0" bIns="0">
            <a:normAutofit/>
          </a:bodyPr>
          <a:p>
            <a:endParaRPr b="0" lang="en-ZA" sz="3200" spc="-1" strike="noStrike">
              <a:latin typeface="Arial"/>
            </a:endParaRPr>
          </a:p>
        </p:txBody>
      </p:sp>
      <p:sp>
        <p:nvSpPr>
          <p:cNvPr id="25" name="PlaceHolder 3"/>
          <p:cNvSpPr>
            <a:spLocks noGrp="1"/>
          </p:cNvSpPr>
          <p:nvPr>
            <p:ph type="body"/>
          </p:nvPr>
        </p:nvSpPr>
        <p:spPr>
          <a:xfrm>
            <a:off x="5152680" y="1768680"/>
            <a:ext cx="4426920" cy="2090880"/>
          </a:xfrm>
          <a:prstGeom prst="rect">
            <a:avLst/>
          </a:prstGeom>
        </p:spPr>
        <p:txBody>
          <a:bodyPr lIns="0" rIns="0" tIns="0" bIns="0">
            <a:normAutofit/>
          </a:bodyPr>
          <a:p>
            <a:endParaRPr b="0" lang="en-ZA" sz="3200" spc="-1" strike="noStrike">
              <a:latin typeface="Arial"/>
            </a:endParaRPr>
          </a:p>
        </p:txBody>
      </p:sp>
      <p:sp>
        <p:nvSpPr>
          <p:cNvPr id="26" name="PlaceHolder 4"/>
          <p:cNvSpPr>
            <a:spLocks noGrp="1"/>
          </p:cNvSpPr>
          <p:nvPr>
            <p:ph type="body"/>
          </p:nvPr>
        </p:nvSpPr>
        <p:spPr>
          <a:xfrm>
            <a:off x="504000" y="4058640"/>
            <a:ext cx="9072000" cy="2090880"/>
          </a:xfrm>
          <a:prstGeom prst="rect">
            <a:avLst/>
          </a:prstGeom>
        </p:spPr>
        <p:txBody>
          <a:bodyPr lIns="0" rIns="0" tIns="0" bIns="0">
            <a:normAutofit/>
          </a:bodyPr>
          <a:p>
            <a:endParaRPr b="0" lang="en-ZA"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0" y="180000"/>
            <a:ext cx="9716040" cy="1256040"/>
          </a:xfrm>
          <a:prstGeom prst="rect">
            <a:avLst/>
          </a:prstGeom>
          <a:solidFill>
            <a:srgbClr val="e74c3c"/>
          </a:solidFill>
          <a:ln w="72000">
            <a:noFill/>
          </a:ln>
        </p:spPr>
        <p:style>
          <a:lnRef idx="0"/>
          <a:fillRef idx="0"/>
          <a:effectRef idx="0"/>
          <a:fontRef idx="minor"/>
        </p:style>
      </p:sp>
      <p:sp>
        <p:nvSpPr>
          <p:cNvPr id="1" name="CustomShape 2"/>
          <p:cNvSpPr/>
          <p:nvPr/>
        </p:nvSpPr>
        <p:spPr>
          <a:xfrm>
            <a:off x="7560000" y="6840000"/>
            <a:ext cx="2516040" cy="536040"/>
          </a:xfrm>
          <a:prstGeom prst="rect">
            <a:avLst/>
          </a:prstGeom>
          <a:solidFill>
            <a:srgbClr val="e74c3c"/>
          </a:solidFill>
          <a:ln w="72000">
            <a:noFill/>
          </a:ln>
        </p:spPr>
        <p:style>
          <a:lnRef idx="0"/>
          <a:fillRef idx="0"/>
          <a:effectRef idx="0"/>
          <a:fontRef idx="minor"/>
        </p:style>
      </p:sp>
      <p:sp>
        <p:nvSpPr>
          <p:cNvPr id="2" name="CustomShape 3"/>
          <p:cNvSpPr/>
          <p:nvPr/>
        </p:nvSpPr>
        <p:spPr>
          <a:xfrm>
            <a:off x="900000" y="6840000"/>
            <a:ext cx="6476040" cy="536040"/>
          </a:xfrm>
          <a:prstGeom prst="rect">
            <a:avLst/>
          </a:prstGeom>
          <a:solidFill>
            <a:srgbClr val="bdc3c7"/>
          </a:solidFill>
          <a:ln w="72000">
            <a:noFill/>
          </a:ln>
        </p:spPr>
        <p:style>
          <a:lnRef idx="0"/>
          <a:fillRef idx="0"/>
          <a:effectRef idx="0"/>
          <a:fontRef idx="minor"/>
        </p:style>
      </p:sp>
      <p:sp>
        <p:nvSpPr>
          <p:cNvPr id="3" name="CustomShape 4"/>
          <p:cNvSpPr/>
          <p:nvPr/>
        </p:nvSpPr>
        <p:spPr>
          <a:xfrm>
            <a:off x="180000" y="6840000"/>
            <a:ext cx="536040" cy="536040"/>
          </a:xfrm>
          <a:prstGeom prst="rect">
            <a:avLst/>
          </a:prstGeom>
          <a:noFill/>
          <a:ln w="72000">
            <a:noFill/>
          </a:ln>
        </p:spPr>
        <p:style>
          <a:lnRef idx="0"/>
          <a:fillRef idx="0"/>
          <a:effectRef idx="0"/>
          <a:fontRef idx="minor"/>
        </p:style>
      </p:sp>
      <p:sp>
        <p:nvSpPr>
          <p:cNvPr id="4" name="PlaceHolder 5"/>
          <p:cNvSpPr>
            <a:spLocks noGrp="1"/>
          </p:cNvSpPr>
          <p:nvPr>
            <p:ph type="title"/>
          </p:nvPr>
        </p:nvSpPr>
        <p:spPr>
          <a:xfrm>
            <a:off x="504000" y="301320"/>
            <a:ext cx="9072000" cy="1261800"/>
          </a:xfrm>
          <a:prstGeom prst="rect">
            <a:avLst/>
          </a:prstGeom>
        </p:spPr>
        <p:txBody>
          <a:bodyPr lIns="0" rIns="0" tIns="0" bIns="0" anchor="ctr"/>
          <a:p>
            <a:pPr algn="ctr"/>
            <a:r>
              <a:rPr b="0" lang="en-ZA" sz="4400" spc="-1" strike="noStrike">
                <a:latin typeface="Arial"/>
              </a:rPr>
              <a:t>Click to edit the title text format</a:t>
            </a:r>
            <a:endParaRPr b="0" lang="en-ZA" sz="4400" spc="-1" strike="noStrike">
              <a:latin typeface="Arial"/>
            </a:endParaRPr>
          </a:p>
        </p:txBody>
      </p:sp>
      <p:sp>
        <p:nvSpPr>
          <p:cNvPr id="5" name="PlaceHolder 6"/>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ZA" sz="3200" spc="-1" strike="noStrike">
                <a:latin typeface="Arial"/>
              </a:rPr>
              <a:t>Click to edit the outline text format</a:t>
            </a:r>
            <a:endParaRPr b="0" lang="en-ZA" sz="3200" spc="-1" strike="noStrike">
              <a:latin typeface="Arial"/>
            </a:endParaRPr>
          </a:p>
          <a:p>
            <a:pPr lvl="1" marL="864000" indent="-324000">
              <a:spcBef>
                <a:spcPts val="1134"/>
              </a:spcBef>
              <a:buClr>
                <a:srgbClr val="000000"/>
              </a:buClr>
              <a:buSzPct val="75000"/>
              <a:buFont typeface="Symbol" charset="2"/>
              <a:buChar char=""/>
            </a:pPr>
            <a:r>
              <a:rPr b="0" lang="en-ZA" sz="2800" spc="-1" strike="noStrike">
                <a:latin typeface="Arial"/>
              </a:rPr>
              <a:t>Second Outline Level</a:t>
            </a:r>
            <a:endParaRPr b="0" lang="en-ZA" sz="2800" spc="-1" strike="noStrike">
              <a:latin typeface="Arial"/>
            </a:endParaRPr>
          </a:p>
          <a:p>
            <a:pPr lvl="2" marL="1296000" indent="-288000">
              <a:spcBef>
                <a:spcPts val="850"/>
              </a:spcBef>
              <a:buClr>
                <a:srgbClr val="000000"/>
              </a:buClr>
              <a:buSzPct val="45000"/>
              <a:buFont typeface="Wingdings" charset="2"/>
              <a:buChar char=""/>
            </a:pPr>
            <a:r>
              <a:rPr b="0" lang="en-ZA" sz="2400" spc="-1" strike="noStrike">
                <a:latin typeface="Arial"/>
              </a:rPr>
              <a:t>Third Outline Level</a:t>
            </a:r>
            <a:endParaRPr b="0" lang="en-ZA" sz="2400" spc="-1" strike="noStrike">
              <a:latin typeface="Arial"/>
            </a:endParaRPr>
          </a:p>
          <a:p>
            <a:pPr lvl="3" marL="1728000" indent="-216000">
              <a:spcBef>
                <a:spcPts val="567"/>
              </a:spcBef>
              <a:buClr>
                <a:srgbClr val="000000"/>
              </a:buClr>
              <a:buSzPct val="75000"/>
              <a:buFont typeface="Symbol" charset="2"/>
              <a:buChar char=""/>
            </a:pPr>
            <a:r>
              <a:rPr b="0" lang="en-ZA" sz="2000" spc="-1" strike="noStrike">
                <a:latin typeface="Arial"/>
              </a:rPr>
              <a:t>Fourth Outline Level</a:t>
            </a:r>
            <a:endParaRPr b="0" lang="en-ZA" sz="2000" spc="-1" strike="noStrike">
              <a:latin typeface="Arial"/>
            </a:endParaRPr>
          </a:p>
          <a:p>
            <a:pPr lvl="4" marL="2160000" indent="-216000">
              <a:spcBef>
                <a:spcPts val="283"/>
              </a:spcBef>
              <a:buClr>
                <a:srgbClr val="000000"/>
              </a:buClr>
              <a:buSzPct val="45000"/>
              <a:buFont typeface="Wingdings" charset="2"/>
              <a:buChar char=""/>
            </a:pPr>
            <a:r>
              <a:rPr b="0" lang="en-ZA" sz="2000" spc="-1" strike="noStrike">
                <a:latin typeface="Arial"/>
              </a:rPr>
              <a:t>Fifth Outline Level</a:t>
            </a:r>
            <a:endParaRPr b="0" lang="en-ZA" sz="2000" spc="-1" strike="noStrike">
              <a:latin typeface="Arial"/>
            </a:endParaRPr>
          </a:p>
          <a:p>
            <a:pPr lvl="5" marL="2592000" indent="-216000">
              <a:spcBef>
                <a:spcPts val="283"/>
              </a:spcBef>
              <a:buClr>
                <a:srgbClr val="000000"/>
              </a:buClr>
              <a:buSzPct val="45000"/>
              <a:buFont typeface="Wingdings" charset="2"/>
              <a:buChar char=""/>
            </a:pPr>
            <a:r>
              <a:rPr b="0" lang="en-ZA" sz="2000" spc="-1" strike="noStrike">
                <a:latin typeface="Arial"/>
              </a:rPr>
              <a:t>Sixth Outline Level</a:t>
            </a:r>
            <a:endParaRPr b="0" lang="en-ZA" sz="2000" spc="-1" strike="noStrike">
              <a:latin typeface="Arial"/>
            </a:endParaRPr>
          </a:p>
          <a:p>
            <a:pPr lvl="6" marL="3024000" indent="-216000">
              <a:spcBef>
                <a:spcPts val="283"/>
              </a:spcBef>
              <a:buClr>
                <a:srgbClr val="000000"/>
              </a:buClr>
              <a:buSzPct val="45000"/>
              <a:buFont typeface="Wingdings" charset="2"/>
              <a:buChar char=""/>
            </a:pPr>
            <a:r>
              <a:rPr b="0" lang="en-ZA" sz="2000" spc="-1" strike="noStrike">
                <a:latin typeface="Arial"/>
              </a:rPr>
              <a:t>Seventh Outline Level</a:t>
            </a:r>
            <a:endParaRPr b="0" lang="en-ZA"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CustomShape 1"/>
          <p:cNvSpPr/>
          <p:nvPr/>
        </p:nvSpPr>
        <p:spPr>
          <a:xfrm>
            <a:off x="0" y="180000"/>
            <a:ext cx="9716040" cy="1256040"/>
          </a:xfrm>
          <a:prstGeom prst="rect">
            <a:avLst/>
          </a:prstGeom>
          <a:solidFill>
            <a:srgbClr val="e74c3c"/>
          </a:solidFill>
          <a:ln w="72000">
            <a:noFill/>
          </a:ln>
        </p:spPr>
        <p:style>
          <a:lnRef idx="0"/>
          <a:fillRef idx="0"/>
          <a:effectRef idx="0"/>
          <a:fontRef idx="minor"/>
        </p:style>
      </p:sp>
      <p:sp>
        <p:nvSpPr>
          <p:cNvPr id="43" name="CustomShape 2"/>
          <p:cNvSpPr/>
          <p:nvPr/>
        </p:nvSpPr>
        <p:spPr>
          <a:xfrm>
            <a:off x="7560000" y="6840000"/>
            <a:ext cx="2516040" cy="536040"/>
          </a:xfrm>
          <a:prstGeom prst="rect">
            <a:avLst/>
          </a:prstGeom>
          <a:solidFill>
            <a:srgbClr val="e74c3c"/>
          </a:solidFill>
          <a:ln w="72000">
            <a:noFill/>
          </a:ln>
        </p:spPr>
        <p:style>
          <a:lnRef idx="0"/>
          <a:fillRef idx="0"/>
          <a:effectRef idx="0"/>
          <a:fontRef idx="minor"/>
        </p:style>
      </p:sp>
      <p:sp>
        <p:nvSpPr>
          <p:cNvPr id="44" name="CustomShape 3"/>
          <p:cNvSpPr/>
          <p:nvPr/>
        </p:nvSpPr>
        <p:spPr>
          <a:xfrm>
            <a:off x="900000" y="6840000"/>
            <a:ext cx="6476040" cy="536040"/>
          </a:xfrm>
          <a:prstGeom prst="rect">
            <a:avLst/>
          </a:prstGeom>
          <a:solidFill>
            <a:srgbClr val="bdc3c7"/>
          </a:solidFill>
          <a:ln w="72000">
            <a:noFill/>
          </a:ln>
        </p:spPr>
        <p:style>
          <a:lnRef idx="0"/>
          <a:fillRef idx="0"/>
          <a:effectRef idx="0"/>
          <a:fontRef idx="minor"/>
        </p:style>
      </p:sp>
      <p:sp>
        <p:nvSpPr>
          <p:cNvPr id="45" name="CustomShape 4"/>
          <p:cNvSpPr/>
          <p:nvPr/>
        </p:nvSpPr>
        <p:spPr>
          <a:xfrm>
            <a:off x="180000" y="6840000"/>
            <a:ext cx="536040" cy="536040"/>
          </a:xfrm>
          <a:prstGeom prst="rect">
            <a:avLst/>
          </a:prstGeom>
          <a:noFill/>
          <a:ln w="72000">
            <a:noFill/>
          </a:ln>
        </p:spPr>
        <p:style>
          <a:lnRef idx="0"/>
          <a:fillRef idx="0"/>
          <a:effectRef idx="0"/>
          <a:fontRef idx="minor"/>
        </p:style>
      </p:sp>
      <p:sp>
        <p:nvSpPr>
          <p:cNvPr id="46" name="PlaceHolder 5"/>
          <p:cNvSpPr>
            <a:spLocks noGrp="1"/>
          </p:cNvSpPr>
          <p:nvPr>
            <p:ph type="title"/>
          </p:nvPr>
        </p:nvSpPr>
        <p:spPr>
          <a:xfrm>
            <a:off x="504000" y="301320"/>
            <a:ext cx="9072000" cy="1261800"/>
          </a:xfrm>
          <a:prstGeom prst="rect">
            <a:avLst/>
          </a:prstGeom>
        </p:spPr>
        <p:txBody>
          <a:bodyPr lIns="0" rIns="0" tIns="0" bIns="0" anchor="ctr"/>
          <a:p>
            <a:pPr algn="ctr"/>
            <a:r>
              <a:rPr b="0" lang="en-ZA" sz="4400" spc="-1" strike="noStrike">
                <a:latin typeface="Arial"/>
              </a:rPr>
              <a:t>Click to edit the title text format</a:t>
            </a:r>
            <a:endParaRPr b="0" lang="en-ZA" sz="4400" spc="-1" strike="noStrike">
              <a:latin typeface="Arial"/>
            </a:endParaRPr>
          </a:p>
        </p:txBody>
      </p:sp>
      <p:sp>
        <p:nvSpPr>
          <p:cNvPr id="47" name="PlaceHolder 6"/>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ZA" sz="3200" spc="-1" strike="noStrike">
                <a:latin typeface="Arial"/>
              </a:rPr>
              <a:t>Click to edit the outline text format</a:t>
            </a:r>
            <a:endParaRPr b="0" lang="en-ZA" sz="3200" spc="-1" strike="noStrike">
              <a:latin typeface="Arial"/>
            </a:endParaRPr>
          </a:p>
          <a:p>
            <a:pPr lvl="1" marL="864000" indent="-324000">
              <a:spcBef>
                <a:spcPts val="1134"/>
              </a:spcBef>
              <a:buClr>
                <a:srgbClr val="000000"/>
              </a:buClr>
              <a:buSzPct val="75000"/>
              <a:buFont typeface="Symbol" charset="2"/>
              <a:buChar char=""/>
            </a:pPr>
            <a:r>
              <a:rPr b="0" lang="en-ZA" sz="2800" spc="-1" strike="noStrike">
                <a:latin typeface="Arial"/>
              </a:rPr>
              <a:t>Second Outline Level</a:t>
            </a:r>
            <a:endParaRPr b="0" lang="en-ZA" sz="2800" spc="-1" strike="noStrike">
              <a:latin typeface="Arial"/>
            </a:endParaRPr>
          </a:p>
          <a:p>
            <a:pPr lvl="2" marL="1296000" indent="-288000">
              <a:spcBef>
                <a:spcPts val="850"/>
              </a:spcBef>
              <a:buClr>
                <a:srgbClr val="000000"/>
              </a:buClr>
              <a:buSzPct val="45000"/>
              <a:buFont typeface="Wingdings" charset="2"/>
              <a:buChar char=""/>
            </a:pPr>
            <a:r>
              <a:rPr b="0" lang="en-ZA" sz="2400" spc="-1" strike="noStrike">
                <a:latin typeface="Arial"/>
              </a:rPr>
              <a:t>Third Outline Level</a:t>
            </a:r>
            <a:endParaRPr b="0" lang="en-ZA" sz="2400" spc="-1" strike="noStrike">
              <a:latin typeface="Arial"/>
            </a:endParaRPr>
          </a:p>
          <a:p>
            <a:pPr lvl="3" marL="1728000" indent="-216000">
              <a:spcBef>
                <a:spcPts val="567"/>
              </a:spcBef>
              <a:buClr>
                <a:srgbClr val="000000"/>
              </a:buClr>
              <a:buSzPct val="75000"/>
              <a:buFont typeface="Symbol" charset="2"/>
              <a:buChar char=""/>
            </a:pPr>
            <a:r>
              <a:rPr b="0" lang="en-ZA" sz="2000" spc="-1" strike="noStrike">
                <a:latin typeface="Arial"/>
              </a:rPr>
              <a:t>Fourth Outline Level</a:t>
            </a:r>
            <a:endParaRPr b="0" lang="en-ZA" sz="2000" spc="-1" strike="noStrike">
              <a:latin typeface="Arial"/>
            </a:endParaRPr>
          </a:p>
          <a:p>
            <a:pPr lvl="4" marL="2160000" indent="-216000">
              <a:spcBef>
                <a:spcPts val="283"/>
              </a:spcBef>
              <a:buClr>
                <a:srgbClr val="000000"/>
              </a:buClr>
              <a:buSzPct val="45000"/>
              <a:buFont typeface="Wingdings" charset="2"/>
              <a:buChar char=""/>
            </a:pPr>
            <a:r>
              <a:rPr b="0" lang="en-ZA" sz="2000" spc="-1" strike="noStrike">
                <a:latin typeface="Arial"/>
              </a:rPr>
              <a:t>Fifth Outline Level</a:t>
            </a:r>
            <a:endParaRPr b="0" lang="en-ZA" sz="2000" spc="-1" strike="noStrike">
              <a:latin typeface="Arial"/>
            </a:endParaRPr>
          </a:p>
          <a:p>
            <a:pPr lvl="5" marL="2592000" indent="-216000">
              <a:spcBef>
                <a:spcPts val="283"/>
              </a:spcBef>
              <a:buClr>
                <a:srgbClr val="000000"/>
              </a:buClr>
              <a:buSzPct val="45000"/>
              <a:buFont typeface="Wingdings" charset="2"/>
              <a:buChar char=""/>
            </a:pPr>
            <a:r>
              <a:rPr b="0" lang="en-ZA" sz="2000" spc="-1" strike="noStrike">
                <a:latin typeface="Arial"/>
              </a:rPr>
              <a:t>Sixth Outline Level</a:t>
            </a:r>
            <a:endParaRPr b="0" lang="en-ZA" sz="2000" spc="-1" strike="noStrike">
              <a:latin typeface="Arial"/>
            </a:endParaRPr>
          </a:p>
          <a:p>
            <a:pPr lvl="6" marL="3024000" indent="-216000">
              <a:spcBef>
                <a:spcPts val="283"/>
              </a:spcBef>
              <a:buClr>
                <a:srgbClr val="000000"/>
              </a:buClr>
              <a:buSzPct val="45000"/>
              <a:buFont typeface="Wingdings" charset="2"/>
              <a:buChar char=""/>
            </a:pPr>
            <a:r>
              <a:rPr b="0" lang="en-ZA" sz="2000" spc="-1" strike="noStrike">
                <a:latin typeface="Arial"/>
              </a:rPr>
              <a:t>Seventh Outline Level</a:t>
            </a:r>
            <a:endParaRPr b="0" lang="en-ZA"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4" name="CustomShape 1"/>
          <p:cNvSpPr/>
          <p:nvPr/>
        </p:nvSpPr>
        <p:spPr>
          <a:xfrm>
            <a:off x="0" y="180000"/>
            <a:ext cx="9716400" cy="1256400"/>
          </a:xfrm>
          <a:prstGeom prst="rect">
            <a:avLst/>
          </a:prstGeom>
          <a:solidFill>
            <a:srgbClr val="e74c3c"/>
          </a:solidFill>
          <a:ln w="72000">
            <a:noFill/>
          </a:ln>
        </p:spPr>
        <p:style>
          <a:lnRef idx="0"/>
          <a:fillRef idx="0"/>
          <a:effectRef idx="0"/>
          <a:fontRef idx="minor"/>
        </p:style>
      </p:sp>
      <p:sp>
        <p:nvSpPr>
          <p:cNvPr id="85" name="CustomShape 2"/>
          <p:cNvSpPr/>
          <p:nvPr/>
        </p:nvSpPr>
        <p:spPr>
          <a:xfrm>
            <a:off x="7560000" y="6840000"/>
            <a:ext cx="2516400" cy="536400"/>
          </a:xfrm>
          <a:prstGeom prst="rect">
            <a:avLst/>
          </a:prstGeom>
          <a:solidFill>
            <a:srgbClr val="e74c3c"/>
          </a:solidFill>
          <a:ln w="72000">
            <a:noFill/>
          </a:ln>
        </p:spPr>
        <p:style>
          <a:lnRef idx="0"/>
          <a:fillRef idx="0"/>
          <a:effectRef idx="0"/>
          <a:fontRef idx="minor"/>
        </p:style>
      </p:sp>
      <p:sp>
        <p:nvSpPr>
          <p:cNvPr id="86" name="CustomShape 3"/>
          <p:cNvSpPr/>
          <p:nvPr/>
        </p:nvSpPr>
        <p:spPr>
          <a:xfrm>
            <a:off x="900000" y="6840000"/>
            <a:ext cx="6476400" cy="536400"/>
          </a:xfrm>
          <a:prstGeom prst="rect">
            <a:avLst/>
          </a:prstGeom>
          <a:solidFill>
            <a:srgbClr val="bdc3c7"/>
          </a:solidFill>
          <a:ln w="72000">
            <a:noFill/>
          </a:ln>
        </p:spPr>
        <p:style>
          <a:lnRef idx="0"/>
          <a:fillRef idx="0"/>
          <a:effectRef idx="0"/>
          <a:fontRef idx="minor"/>
        </p:style>
      </p:sp>
      <p:sp>
        <p:nvSpPr>
          <p:cNvPr id="87" name="CustomShape 4"/>
          <p:cNvSpPr/>
          <p:nvPr/>
        </p:nvSpPr>
        <p:spPr>
          <a:xfrm>
            <a:off x="180000" y="6840000"/>
            <a:ext cx="536400" cy="536400"/>
          </a:xfrm>
          <a:prstGeom prst="rect">
            <a:avLst/>
          </a:prstGeom>
          <a:noFill/>
          <a:ln w="72000">
            <a:noFill/>
          </a:ln>
        </p:spPr>
        <p:style>
          <a:lnRef idx="0"/>
          <a:fillRef idx="0"/>
          <a:effectRef idx="0"/>
          <a:fontRef idx="minor"/>
        </p:style>
      </p:sp>
      <p:sp>
        <p:nvSpPr>
          <p:cNvPr id="88" name="PlaceHolder 5"/>
          <p:cNvSpPr>
            <a:spLocks noGrp="1"/>
          </p:cNvSpPr>
          <p:nvPr>
            <p:ph type="title"/>
          </p:nvPr>
        </p:nvSpPr>
        <p:spPr>
          <a:xfrm>
            <a:off x="504000" y="301320"/>
            <a:ext cx="9071640" cy="1261440"/>
          </a:xfrm>
          <a:prstGeom prst="rect">
            <a:avLst/>
          </a:prstGeom>
        </p:spPr>
        <p:txBody>
          <a:bodyPr lIns="0" rIns="0" tIns="0" bIns="0" anchor="ctr"/>
          <a:p>
            <a:r>
              <a:rPr b="0" lang="en-ZA" sz="1800" spc="-1" strike="noStrike">
                <a:latin typeface="Arial"/>
              </a:rPr>
              <a:t>Click to edit the title text format</a:t>
            </a:r>
            <a:endParaRPr b="0" lang="en-ZA" sz="1800" spc="-1" strike="noStrike">
              <a:latin typeface="Arial"/>
            </a:endParaRPr>
          </a:p>
        </p:txBody>
      </p:sp>
      <p:sp>
        <p:nvSpPr>
          <p:cNvPr id="89" name="PlaceHolder 6"/>
          <p:cNvSpPr>
            <a:spLocks noGrp="1"/>
          </p:cNvSpPr>
          <p:nvPr>
            <p:ph type="body"/>
          </p:nvPr>
        </p:nvSpPr>
        <p:spPr>
          <a:xfrm>
            <a:off x="504000" y="1768680"/>
            <a:ext cx="9071640" cy="43837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ZA" sz="1800" spc="-1" strike="noStrike">
                <a:latin typeface="Arial"/>
              </a:rPr>
              <a:t>Click to edit the outline text format</a:t>
            </a:r>
            <a:endParaRPr b="0" lang="en-ZA" sz="1800" spc="-1" strike="noStrike">
              <a:latin typeface="Arial"/>
            </a:endParaRPr>
          </a:p>
          <a:p>
            <a:pPr lvl="1" marL="864000" indent="-324000">
              <a:spcBef>
                <a:spcPts val="1134"/>
              </a:spcBef>
              <a:buClr>
                <a:srgbClr val="000000"/>
              </a:buClr>
              <a:buSzPct val="75000"/>
              <a:buFont typeface="Symbol" charset="2"/>
              <a:buChar char=""/>
            </a:pPr>
            <a:r>
              <a:rPr b="0" lang="en-ZA" sz="1800" spc="-1" strike="noStrike">
                <a:latin typeface="Arial"/>
              </a:rPr>
              <a:t>Second Outline Level</a:t>
            </a:r>
            <a:endParaRPr b="0" lang="en-ZA" sz="1800" spc="-1" strike="noStrike">
              <a:latin typeface="Arial"/>
            </a:endParaRPr>
          </a:p>
          <a:p>
            <a:pPr lvl="2" marL="1296000" indent="-288000">
              <a:spcBef>
                <a:spcPts val="850"/>
              </a:spcBef>
              <a:buClr>
                <a:srgbClr val="000000"/>
              </a:buClr>
              <a:buSzPct val="45000"/>
              <a:buFont typeface="Wingdings" charset="2"/>
              <a:buChar char=""/>
            </a:pPr>
            <a:r>
              <a:rPr b="0" lang="en-ZA" sz="1800" spc="-1" strike="noStrike">
                <a:latin typeface="Arial"/>
              </a:rPr>
              <a:t>Third Outline Level</a:t>
            </a:r>
            <a:endParaRPr b="0" lang="en-ZA" sz="1800" spc="-1" strike="noStrike">
              <a:latin typeface="Arial"/>
            </a:endParaRPr>
          </a:p>
          <a:p>
            <a:pPr lvl="3" marL="1728000" indent="-216000">
              <a:spcBef>
                <a:spcPts val="567"/>
              </a:spcBef>
              <a:buClr>
                <a:srgbClr val="000000"/>
              </a:buClr>
              <a:buSzPct val="75000"/>
              <a:buFont typeface="Symbol" charset="2"/>
              <a:buChar char=""/>
            </a:pPr>
            <a:r>
              <a:rPr b="0" lang="en-ZA" sz="1800" spc="-1" strike="noStrike">
                <a:latin typeface="Arial"/>
              </a:rPr>
              <a:t>Fourth Outline Level</a:t>
            </a:r>
            <a:endParaRPr b="0" lang="en-ZA" sz="1800" spc="-1" strike="noStrike">
              <a:latin typeface="Arial"/>
            </a:endParaRPr>
          </a:p>
          <a:p>
            <a:pPr lvl="4" marL="2160000" indent="-216000">
              <a:spcBef>
                <a:spcPts val="283"/>
              </a:spcBef>
              <a:buClr>
                <a:srgbClr val="000000"/>
              </a:buClr>
              <a:buSzPct val="45000"/>
              <a:buFont typeface="Wingdings" charset="2"/>
              <a:buChar char=""/>
            </a:pPr>
            <a:r>
              <a:rPr b="0" lang="en-ZA" sz="1800" spc="-1" strike="noStrike">
                <a:latin typeface="Arial"/>
              </a:rPr>
              <a:t>Fifth Outline Level</a:t>
            </a:r>
            <a:endParaRPr b="0" lang="en-ZA" sz="1800" spc="-1" strike="noStrike">
              <a:latin typeface="Arial"/>
            </a:endParaRPr>
          </a:p>
          <a:p>
            <a:pPr lvl="5" marL="2592000" indent="-216000">
              <a:spcBef>
                <a:spcPts val="283"/>
              </a:spcBef>
              <a:buClr>
                <a:srgbClr val="000000"/>
              </a:buClr>
              <a:buSzPct val="45000"/>
              <a:buFont typeface="Wingdings" charset="2"/>
              <a:buChar char=""/>
            </a:pPr>
            <a:r>
              <a:rPr b="0" lang="en-ZA" sz="1800" spc="-1" strike="noStrike">
                <a:latin typeface="Arial"/>
              </a:rPr>
              <a:t>Sixth Outline Level</a:t>
            </a:r>
            <a:endParaRPr b="0" lang="en-ZA" sz="1800" spc="-1" strike="noStrike">
              <a:latin typeface="Arial"/>
            </a:endParaRPr>
          </a:p>
          <a:p>
            <a:pPr lvl="6" marL="3024000" indent="-216000">
              <a:spcBef>
                <a:spcPts val="283"/>
              </a:spcBef>
              <a:buClr>
                <a:srgbClr val="000000"/>
              </a:buClr>
              <a:buSzPct val="45000"/>
              <a:buFont typeface="Wingdings" charset="2"/>
              <a:buChar char=""/>
            </a:pPr>
            <a:r>
              <a:rPr b="0" lang="en-ZA" sz="1800" spc="-1" strike="noStrike">
                <a:latin typeface="Arial"/>
              </a:rPr>
              <a:t>Seventh Outline Level</a:t>
            </a:r>
            <a:endParaRPr b="0" lang="en-ZA"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chart" Target="../charts/chart2.xml"/><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6.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slideLayout" Target="../slideLayouts/slideLayout1.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hyperlink" Target="https://climexp.knmi.nl/start.cgi" TargetMode="External"/><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CustomShape 1"/>
          <p:cNvSpPr/>
          <p:nvPr/>
        </p:nvSpPr>
        <p:spPr>
          <a:xfrm>
            <a:off x="360000" y="360000"/>
            <a:ext cx="9356040" cy="896040"/>
          </a:xfrm>
          <a:prstGeom prst="rect">
            <a:avLst/>
          </a:prstGeom>
          <a:noFill/>
          <a:ln>
            <a:noFill/>
          </a:ln>
        </p:spPr>
        <p:style>
          <a:lnRef idx="0"/>
          <a:fillRef idx="0"/>
          <a:effectRef idx="0"/>
          <a:fontRef idx="minor"/>
        </p:style>
        <p:txBody>
          <a:bodyPr lIns="0" rIns="0" tIns="0" bIns="0" anchor="b"/>
          <a:p>
            <a:pPr>
              <a:lnSpc>
                <a:spcPct val="100000"/>
              </a:lnSpc>
            </a:pPr>
            <a:r>
              <a:rPr b="1" lang="en-ZA" sz="3200" spc="-1" strike="noStrike">
                <a:solidFill>
                  <a:srgbClr val="ffffff"/>
                </a:solidFill>
                <a:latin typeface="Source Sans Pro Black"/>
                <a:ea typeface="DejaVu Sans"/>
              </a:rPr>
              <a:t>Developing Southern African Climate Index</a:t>
            </a:r>
            <a:endParaRPr b="0" lang="en-ZA" sz="3200" spc="-1" strike="noStrike">
              <a:latin typeface="Arial"/>
            </a:endParaRPr>
          </a:p>
        </p:txBody>
      </p:sp>
      <p:sp>
        <p:nvSpPr>
          <p:cNvPr id="127" name="CustomShape 2"/>
          <p:cNvSpPr/>
          <p:nvPr/>
        </p:nvSpPr>
        <p:spPr>
          <a:xfrm>
            <a:off x="294120" y="1650960"/>
            <a:ext cx="9176040" cy="4676040"/>
          </a:xfrm>
          <a:prstGeom prst="rect">
            <a:avLst/>
          </a:prstGeom>
          <a:noFill/>
          <a:ln>
            <a:noFill/>
          </a:ln>
        </p:spPr>
        <p:style>
          <a:lnRef idx="0"/>
          <a:fillRef idx="0"/>
          <a:effectRef idx="0"/>
          <a:fontRef idx="minor"/>
        </p:style>
        <p:txBody>
          <a:bodyPr lIns="0" rIns="0" tIns="0" bIns="0">
            <a:normAutofit/>
          </a:bodyPr>
          <a:p>
            <a:pPr>
              <a:lnSpc>
                <a:spcPct val="100000"/>
              </a:lnSpc>
            </a:pPr>
            <a:r>
              <a:rPr b="1" lang="en-ZA" sz="2600" spc="-1" strike="noStrike">
                <a:solidFill>
                  <a:srgbClr val="1c1c1c"/>
                </a:solidFill>
                <a:latin typeface="Source Sans Pro Semibold"/>
                <a:ea typeface="DejaVu Sans"/>
              </a:rPr>
              <a:t>Participants</a:t>
            </a:r>
            <a:endParaRPr b="0" lang="en-ZA" sz="2600" spc="-1" strike="noStrike">
              <a:latin typeface="Arial"/>
            </a:endParaRPr>
          </a:p>
          <a:p>
            <a:pPr>
              <a:lnSpc>
                <a:spcPct val="100000"/>
              </a:lnSpc>
            </a:pPr>
            <a:endParaRPr b="0" lang="en-ZA" sz="2600" spc="-1" strike="noStrike">
              <a:latin typeface="Arial"/>
            </a:endParaRPr>
          </a:p>
          <a:p>
            <a:pPr lvl="1" marL="432000" indent="-212040">
              <a:lnSpc>
                <a:spcPct val="100000"/>
              </a:lnSpc>
              <a:spcAft>
                <a:spcPts val="1134"/>
              </a:spcAft>
              <a:buClr>
                <a:srgbClr val="000000"/>
              </a:buClr>
              <a:buSzPct val="45000"/>
              <a:buFont typeface="Wingdings" charset="2"/>
              <a:buChar char=""/>
            </a:pPr>
            <a:r>
              <a:rPr b="0" lang="en-ZA" sz="1600" spc="-1" strike="noStrike">
                <a:solidFill>
                  <a:srgbClr val="1c1c1c"/>
                </a:solidFill>
                <a:latin typeface="Source Sans Pro Light"/>
                <a:ea typeface="DejaVu Sans"/>
              </a:rPr>
              <a:t>Irene Nandutu (Rhodes University)</a:t>
            </a:r>
            <a:endParaRPr b="0" lang="en-ZA" sz="1600" spc="-1" strike="noStrike">
              <a:latin typeface="Arial"/>
            </a:endParaRPr>
          </a:p>
          <a:p>
            <a:pPr lvl="1" marL="432000" indent="-212040">
              <a:lnSpc>
                <a:spcPct val="100000"/>
              </a:lnSpc>
              <a:spcAft>
                <a:spcPts val="1134"/>
              </a:spcAft>
              <a:buClr>
                <a:srgbClr val="000000"/>
              </a:buClr>
              <a:buSzPct val="45000"/>
              <a:buFont typeface="Wingdings" charset="2"/>
              <a:buChar char=""/>
            </a:pPr>
            <a:r>
              <a:rPr b="0" lang="en-ZA" sz="1600" spc="-1" strike="noStrike">
                <a:solidFill>
                  <a:srgbClr val="1c1c1c"/>
                </a:solidFill>
                <a:latin typeface="Source Sans Pro Light"/>
                <a:ea typeface="DejaVu Sans"/>
              </a:rPr>
              <a:t>Malesela Simon Mokhanda (AIMS South Africa)</a:t>
            </a:r>
            <a:endParaRPr b="0" lang="en-ZA" sz="1600" spc="-1" strike="noStrike">
              <a:latin typeface="Arial"/>
            </a:endParaRPr>
          </a:p>
          <a:p>
            <a:pPr lvl="1" marL="432000" indent="-212040">
              <a:lnSpc>
                <a:spcPct val="100000"/>
              </a:lnSpc>
              <a:spcAft>
                <a:spcPts val="1134"/>
              </a:spcAft>
              <a:buClr>
                <a:srgbClr val="000000"/>
              </a:buClr>
              <a:buSzPct val="45000"/>
              <a:buFont typeface="Wingdings" charset="2"/>
              <a:buChar char=""/>
            </a:pPr>
            <a:r>
              <a:rPr b="0" lang="en-ZA" sz="1600" spc="-1" strike="noStrike">
                <a:solidFill>
                  <a:srgbClr val="1c1c1c"/>
                </a:solidFill>
                <a:latin typeface="Source Sans Pro Light"/>
                <a:ea typeface="DejaVu Sans"/>
              </a:rPr>
              <a:t>Abrange Mavimbele (AIMS South Africa)</a:t>
            </a:r>
            <a:endParaRPr b="0" lang="en-ZA" sz="1600" spc="-1" strike="noStrike">
              <a:latin typeface="Arial"/>
            </a:endParaRPr>
          </a:p>
          <a:p>
            <a:pPr lvl="1" marL="432000" indent="-212040">
              <a:lnSpc>
                <a:spcPct val="100000"/>
              </a:lnSpc>
              <a:spcAft>
                <a:spcPts val="1134"/>
              </a:spcAft>
              <a:buClr>
                <a:srgbClr val="000000"/>
              </a:buClr>
              <a:buSzPct val="45000"/>
              <a:buFont typeface="Wingdings" charset="2"/>
              <a:buChar char=""/>
            </a:pPr>
            <a:r>
              <a:rPr b="0" lang="en-ZA" sz="1600" spc="-1" strike="noStrike">
                <a:solidFill>
                  <a:srgbClr val="1c1c1c"/>
                </a:solidFill>
                <a:latin typeface="Source Sans Pro Light"/>
                <a:ea typeface="DejaVu Sans"/>
              </a:rPr>
              <a:t>Shardav Bhatt (Navrachana University, Baroda, India)</a:t>
            </a:r>
            <a:endParaRPr b="0" lang="en-ZA" sz="1600" spc="-1" strike="noStrike">
              <a:latin typeface="Arial"/>
            </a:endParaRPr>
          </a:p>
          <a:p>
            <a:pPr lvl="1" marL="432000" indent="-212040">
              <a:lnSpc>
                <a:spcPct val="100000"/>
              </a:lnSpc>
              <a:spcAft>
                <a:spcPts val="1134"/>
              </a:spcAft>
              <a:buClr>
                <a:srgbClr val="000000"/>
              </a:buClr>
              <a:buSzPct val="45000"/>
              <a:buFont typeface="Wingdings" charset="2"/>
              <a:buChar char=""/>
            </a:pPr>
            <a:r>
              <a:rPr b="0" lang="en-ZA" sz="1600" spc="-1" strike="noStrike">
                <a:solidFill>
                  <a:srgbClr val="1c1c1c"/>
                </a:solidFill>
                <a:latin typeface="Source Sans Pro Light"/>
                <a:ea typeface="DejaVu Sans"/>
              </a:rPr>
              <a:t>Prof Dhanesh Patel (M.S.University of Baroda, India)</a:t>
            </a:r>
            <a:endParaRPr b="0" lang="en-ZA" sz="1600" spc="-1" strike="noStrike">
              <a:latin typeface="Arial"/>
            </a:endParaRPr>
          </a:p>
          <a:p>
            <a:pPr lvl="1" marL="432000" indent="-212040">
              <a:lnSpc>
                <a:spcPct val="100000"/>
              </a:lnSpc>
              <a:spcAft>
                <a:spcPts val="1134"/>
              </a:spcAft>
              <a:buClr>
                <a:srgbClr val="000000"/>
              </a:buClr>
              <a:buSzPct val="45000"/>
              <a:buFont typeface="Wingdings" charset="2"/>
              <a:buChar char=""/>
            </a:pPr>
            <a:r>
              <a:rPr b="0" lang="en-ZA" sz="1600" spc="-1" strike="noStrike">
                <a:solidFill>
                  <a:srgbClr val="1c1c1c"/>
                </a:solidFill>
                <a:latin typeface="Source Sans Pro Light"/>
                <a:ea typeface="DejaVu Sans"/>
              </a:rPr>
              <a:t>Dr.Mrudula Trivei (M.S.University of Baroda, India)</a:t>
            </a:r>
            <a:endParaRPr b="0" lang="en-ZA" sz="1600" spc="-1" strike="noStrike">
              <a:latin typeface="Arial"/>
            </a:endParaRPr>
          </a:p>
          <a:p>
            <a:pPr lvl="1" marL="432000" indent="-212040">
              <a:lnSpc>
                <a:spcPct val="100000"/>
              </a:lnSpc>
              <a:spcAft>
                <a:spcPts val="1134"/>
              </a:spcAft>
              <a:buClr>
                <a:srgbClr val="000000"/>
              </a:buClr>
              <a:buSzPct val="45000"/>
              <a:buFont typeface="Wingdings" charset="2"/>
              <a:buChar char=""/>
            </a:pPr>
            <a:r>
              <a:rPr b="0" lang="en-ZA" sz="1600" spc="-1" strike="noStrike">
                <a:solidFill>
                  <a:srgbClr val="1c1c1c"/>
                </a:solidFill>
                <a:latin typeface="Source Sans Pro Light"/>
                <a:ea typeface="DejaVu Sans"/>
              </a:rPr>
              <a:t>Dr Shariffah Suhaila Syed Jamaludin (UTM, Malaysia)</a:t>
            </a:r>
            <a:endParaRPr b="0" lang="en-ZA" sz="1600" spc="-1" strike="noStrike">
              <a:latin typeface="Arial"/>
            </a:endParaRPr>
          </a:p>
          <a:p>
            <a:pPr>
              <a:lnSpc>
                <a:spcPct val="100000"/>
              </a:lnSpc>
              <a:spcAft>
                <a:spcPts val="1134"/>
              </a:spcAft>
            </a:pPr>
            <a:endParaRPr b="0" lang="en-ZA" sz="1600" spc="-1" strike="noStrike">
              <a:latin typeface="Arial"/>
            </a:endParaRPr>
          </a:p>
          <a:p>
            <a:pPr algn="r">
              <a:lnSpc>
                <a:spcPct val="100000"/>
              </a:lnSpc>
              <a:spcAft>
                <a:spcPts val="1142"/>
              </a:spcAft>
            </a:pPr>
            <a:r>
              <a:rPr b="1" lang="en-ZA" sz="2600" spc="-1" strike="noStrike">
                <a:solidFill>
                  <a:srgbClr val="1c1c1c"/>
                </a:solidFill>
                <a:latin typeface="Source Sans Pro Semibold"/>
                <a:ea typeface="DejaVu Sans"/>
              </a:rPr>
              <a:t>Academic Advisors</a:t>
            </a:r>
            <a:endParaRPr b="0" lang="en-ZA" sz="2600" spc="-1" strike="noStrike">
              <a:latin typeface="Arial"/>
            </a:endParaRPr>
          </a:p>
          <a:p>
            <a:pPr algn="r">
              <a:lnSpc>
                <a:spcPct val="100000"/>
              </a:lnSpc>
              <a:spcAft>
                <a:spcPts val="1142"/>
              </a:spcAft>
            </a:pPr>
            <a:r>
              <a:rPr b="0" lang="en-ZA" sz="1600" spc="-1" strike="noStrike">
                <a:solidFill>
                  <a:srgbClr val="1c1c1c"/>
                </a:solidFill>
                <a:latin typeface="Source Sans Pro Semibold"/>
                <a:ea typeface="DejaVu Sans"/>
              </a:rPr>
              <a:t>Prof Montaz Ali (Wits University)</a:t>
            </a:r>
            <a:endParaRPr b="0" lang="en-ZA" sz="1600" spc="-1" strike="noStrike">
              <a:latin typeface="Arial"/>
            </a:endParaRPr>
          </a:p>
          <a:p>
            <a:pPr algn="r">
              <a:lnSpc>
                <a:spcPct val="100000"/>
              </a:lnSpc>
              <a:spcAft>
                <a:spcPts val="1142"/>
              </a:spcAft>
            </a:pPr>
            <a:r>
              <a:rPr b="0" lang="en-ZA" sz="1600" spc="-1" strike="noStrike">
                <a:solidFill>
                  <a:srgbClr val="1c1c1c"/>
                </a:solidFill>
                <a:latin typeface="Source Sans Pro Semibold"/>
                <a:ea typeface="DejaVu Sans"/>
              </a:rPr>
              <a:t>Dr Syamala Krishnannair(University of Zululand, SA)</a:t>
            </a:r>
            <a:r>
              <a:rPr b="0" lang="en-ZA" sz="1729" spc="-1" strike="noStrike">
                <a:solidFill>
                  <a:srgbClr val="1c1c1c"/>
                </a:solidFill>
                <a:latin typeface="Source Sans Pro Semibold"/>
                <a:ea typeface="DejaVu Sans"/>
              </a:rPr>
              <a:t> </a:t>
            </a:r>
            <a:endParaRPr b="0" lang="en-ZA" sz="1729" spc="-1" strike="noStrike">
              <a:latin typeface="Arial"/>
            </a:endParaRPr>
          </a:p>
          <a:p>
            <a:pPr algn="r">
              <a:lnSpc>
                <a:spcPct val="100000"/>
              </a:lnSpc>
              <a:spcAft>
                <a:spcPts val="1142"/>
              </a:spcAft>
            </a:pPr>
            <a:r>
              <a:rPr b="1" lang="en-ZA" sz="2600" spc="-1" strike="noStrike">
                <a:solidFill>
                  <a:srgbClr val="1c1c1c"/>
                </a:solidFill>
                <a:latin typeface="Source Sans Pro Semibold"/>
                <a:ea typeface="DejaVu Sans"/>
              </a:rPr>
              <a:t>Industry Advisor</a:t>
            </a:r>
            <a:endParaRPr b="0" lang="en-ZA" sz="2600" spc="-1" strike="noStrike">
              <a:latin typeface="Arial"/>
            </a:endParaRPr>
          </a:p>
          <a:p>
            <a:pPr algn="r">
              <a:lnSpc>
                <a:spcPct val="100000"/>
              </a:lnSpc>
              <a:spcAft>
                <a:spcPts val="1142"/>
              </a:spcAft>
            </a:pPr>
            <a:r>
              <a:rPr b="0" lang="en-ZA" sz="1600" spc="-1" strike="noStrike">
                <a:solidFill>
                  <a:srgbClr val="1c1c1c"/>
                </a:solidFill>
                <a:latin typeface="Source Sans Pro Semibold"/>
                <a:ea typeface="DejaVu Sans"/>
              </a:rPr>
              <a:t>Prof Jennifer Fitchett​ (University of the Witwatersrand) </a:t>
            </a:r>
            <a:r>
              <a:rPr b="0" lang="en-ZA" sz="2600" spc="-1" strike="noStrike">
                <a:solidFill>
                  <a:srgbClr val="1c1c1c"/>
                </a:solidFill>
                <a:latin typeface="Source Sans Pro Semibold"/>
                <a:ea typeface="DejaVu Sans"/>
              </a:rPr>
              <a:t>​</a:t>
            </a:r>
            <a:endParaRPr b="0" lang="en-ZA" sz="26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CustomShape 1"/>
          <p:cNvSpPr/>
          <p:nvPr/>
        </p:nvSpPr>
        <p:spPr>
          <a:xfrm>
            <a:off x="360000" y="360000"/>
            <a:ext cx="9356040" cy="896040"/>
          </a:xfrm>
          <a:prstGeom prst="rect">
            <a:avLst/>
          </a:prstGeom>
          <a:noFill/>
          <a:ln>
            <a:noFill/>
          </a:ln>
        </p:spPr>
        <p:style>
          <a:lnRef idx="0"/>
          <a:fillRef idx="0"/>
          <a:effectRef idx="0"/>
          <a:fontRef idx="minor"/>
        </p:style>
      </p:sp>
      <p:sp>
        <p:nvSpPr>
          <p:cNvPr id="149" name="CustomShape 2"/>
          <p:cNvSpPr/>
          <p:nvPr/>
        </p:nvSpPr>
        <p:spPr>
          <a:xfrm>
            <a:off x="2239920" y="1476720"/>
            <a:ext cx="5461560" cy="392760"/>
          </a:xfrm>
          <a:prstGeom prst="rect">
            <a:avLst/>
          </a:prstGeom>
          <a:noFill/>
          <a:ln>
            <a:noFill/>
          </a:ln>
        </p:spPr>
        <p:style>
          <a:lnRef idx="0"/>
          <a:fillRef idx="0"/>
          <a:effectRef idx="0"/>
          <a:fontRef idx="minor"/>
        </p:style>
        <p:txBody>
          <a:bodyPr lIns="90000" rIns="90000" tIns="45000" bIns="45000"/>
          <a:p>
            <a:pPr algn="ctr">
              <a:lnSpc>
                <a:spcPct val="100000"/>
              </a:lnSpc>
            </a:pPr>
            <a:r>
              <a:rPr b="0" lang="en-ZA" sz="2000" spc="-1" strike="noStrike" u="sng">
                <a:solidFill>
                  <a:srgbClr val="ffffff"/>
                </a:solidFill>
                <a:uFillTx/>
                <a:latin typeface="Times New Roman"/>
                <a:ea typeface="DejaVu Sans"/>
              </a:rPr>
              <a:t>Considers_Weather vs Don’t Cosider Weather</a:t>
            </a:r>
            <a:endParaRPr b="0" lang="en-ZA" sz="2000" spc="-1" strike="noStrike">
              <a:latin typeface="Arial"/>
            </a:endParaRPr>
          </a:p>
        </p:txBody>
      </p:sp>
      <p:pic>
        <p:nvPicPr>
          <p:cNvPr id="150" name="Picture 2" descr=""/>
          <p:cNvPicPr/>
          <p:nvPr/>
        </p:nvPicPr>
        <p:blipFill>
          <a:blip r:embed="rId1"/>
          <a:srcRect l="0" t="20956" r="0" b="23845"/>
          <a:stretch/>
        </p:blipFill>
        <p:spPr>
          <a:xfrm>
            <a:off x="2563920" y="2129040"/>
            <a:ext cx="6073560" cy="4276440"/>
          </a:xfrm>
          <a:prstGeom prst="rect">
            <a:avLst/>
          </a:prstGeom>
          <a:ln>
            <a:noFill/>
          </a:ln>
        </p:spPr>
      </p:pic>
      <p:sp>
        <p:nvSpPr>
          <p:cNvPr id="151" name="CustomShape 3"/>
          <p:cNvSpPr/>
          <p:nvPr/>
        </p:nvSpPr>
        <p:spPr>
          <a:xfrm>
            <a:off x="1800000" y="1692720"/>
            <a:ext cx="6774480" cy="392760"/>
          </a:xfrm>
          <a:prstGeom prst="rect">
            <a:avLst/>
          </a:prstGeom>
          <a:noFill/>
          <a:ln>
            <a:noFill/>
          </a:ln>
        </p:spPr>
        <p:style>
          <a:lnRef idx="0"/>
          <a:fillRef idx="0"/>
          <a:effectRef idx="0"/>
          <a:fontRef idx="minor"/>
        </p:style>
        <p:txBody>
          <a:bodyPr wrap="none" lIns="90000" rIns="90000" tIns="45000" bIns="45000"/>
          <a:p>
            <a:pPr>
              <a:lnSpc>
                <a:spcPct val="100000"/>
              </a:lnSpc>
            </a:pPr>
            <a:r>
              <a:rPr b="0" lang="en-ZA" sz="2000" spc="-1" strike="noStrike">
                <a:solidFill>
                  <a:srgbClr val="ffffff"/>
                </a:solidFill>
                <a:latin typeface="Times New Roman"/>
                <a:ea typeface="DejaVu Sans"/>
              </a:rPr>
              <a:t>Proportions of Destination  Weather Consideration before Travel</a:t>
            </a:r>
            <a:endParaRPr b="0" lang="en-ZA" sz="2000" spc="-1" strike="noStrike">
              <a:latin typeface="Arial"/>
            </a:endParaRPr>
          </a:p>
        </p:txBody>
      </p:sp>
      <p:sp>
        <p:nvSpPr>
          <p:cNvPr id="152" name="CustomShape 4"/>
          <p:cNvSpPr/>
          <p:nvPr/>
        </p:nvSpPr>
        <p:spPr>
          <a:xfrm>
            <a:off x="-72000" y="5375880"/>
            <a:ext cx="3408840" cy="1245600"/>
          </a:xfrm>
          <a:prstGeom prst="rect">
            <a:avLst/>
          </a:prstGeom>
          <a:noFill/>
          <a:ln>
            <a:noFill/>
          </a:ln>
        </p:spPr>
        <p:style>
          <a:lnRef idx="0"/>
          <a:fillRef idx="0"/>
          <a:effectRef idx="0"/>
          <a:fontRef idx="minor"/>
        </p:style>
        <p:txBody>
          <a:bodyPr lIns="90000" rIns="90000" tIns="45000" bIns="45000"/>
          <a:p>
            <a:pPr algn="ctr">
              <a:lnSpc>
                <a:spcPct val="100000"/>
              </a:lnSpc>
            </a:pPr>
            <a:r>
              <a:rPr b="0" lang="en-ZA" sz="2000" spc="-1" strike="noStrike">
                <a:solidFill>
                  <a:srgbClr val="000000"/>
                </a:solidFill>
                <a:latin typeface="Times New Roman"/>
                <a:ea typeface="DejaVu Sans"/>
              </a:rPr>
              <a:t>People who considere weather as important</a:t>
            </a:r>
            <a:r>
              <a:rPr b="0" lang="en-ZA" sz="1800" spc="-1" strike="noStrike">
                <a:solidFill>
                  <a:srgbClr val="000000"/>
                </a:solidFill>
                <a:latin typeface="Times New Roman"/>
                <a:ea typeface="DejaVu Sans"/>
              </a:rPr>
              <a:t> factor before travelling</a:t>
            </a:r>
            <a:endParaRPr b="0" lang="en-ZA" sz="1800" spc="-1" strike="noStrike">
              <a:latin typeface="Arial"/>
            </a:endParaRPr>
          </a:p>
          <a:p>
            <a:pPr algn="ctr">
              <a:lnSpc>
                <a:spcPct val="100000"/>
              </a:lnSpc>
            </a:pPr>
            <a:r>
              <a:rPr b="0" lang="en-ZA" sz="1800" spc="-1" strike="noStrike">
                <a:solidFill>
                  <a:srgbClr val="000000"/>
                </a:solidFill>
                <a:latin typeface="Times New Roman"/>
                <a:ea typeface="DejaVu Sans"/>
              </a:rPr>
              <a:t>to Cape Town and Durban </a:t>
            </a:r>
            <a:endParaRPr b="0" lang="en-ZA" sz="1800" spc="-1" strike="noStrike">
              <a:latin typeface="Arial"/>
            </a:endParaRPr>
          </a:p>
        </p:txBody>
      </p:sp>
      <p:sp>
        <p:nvSpPr>
          <p:cNvPr id="153" name="CustomShape 5"/>
          <p:cNvSpPr/>
          <p:nvPr/>
        </p:nvSpPr>
        <p:spPr>
          <a:xfrm>
            <a:off x="1791000" y="1764720"/>
            <a:ext cx="6774480" cy="392760"/>
          </a:xfrm>
          <a:prstGeom prst="rect">
            <a:avLst/>
          </a:prstGeom>
          <a:noFill/>
          <a:ln>
            <a:noFill/>
          </a:ln>
        </p:spPr>
        <p:style>
          <a:lnRef idx="0"/>
          <a:fillRef idx="0"/>
          <a:effectRef idx="0"/>
          <a:fontRef idx="minor"/>
        </p:style>
        <p:txBody>
          <a:bodyPr wrap="none" lIns="90000" rIns="90000" tIns="45000" bIns="45000"/>
          <a:p>
            <a:pPr>
              <a:lnSpc>
                <a:spcPct val="100000"/>
              </a:lnSpc>
            </a:pPr>
            <a:r>
              <a:rPr b="0" lang="en-ZA" sz="2000" spc="-1" strike="noStrike">
                <a:solidFill>
                  <a:srgbClr val="000000"/>
                </a:solidFill>
                <a:latin typeface="Times New Roman"/>
                <a:ea typeface="DejaVu Sans"/>
              </a:rPr>
              <a:t>Proportions of Destination  Weather Consideration before Travel</a:t>
            </a:r>
            <a:endParaRPr b="0" lang="en-ZA" sz="2000" spc="-1" strike="noStrike">
              <a:latin typeface="Arial"/>
            </a:endParaRPr>
          </a:p>
        </p:txBody>
      </p:sp>
      <p:sp>
        <p:nvSpPr>
          <p:cNvPr id="154" name="CustomShape 6"/>
          <p:cNvSpPr/>
          <p:nvPr/>
        </p:nvSpPr>
        <p:spPr>
          <a:xfrm>
            <a:off x="864000" y="360360"/>
            <a:ext cx="8205840" cy="928440"/>
          </a:xfrm>
          <a:prstGeom prst="rect">
            <a:avLst/>
          </a:prstGeom>
          <a:noFill/>
          <a:ln>
            <a:noFill/>
          </a:ln>
        </p:spPr>
        <p:style>
          <a:lnRef idx="0"/>
          <a:fillRef idx="0"/>
          <a:effectRef idx="0"/>
          <a:fontRef idx="minor"/>
        </p:style>
        <p:txBody>
          <a:bodyPr lIns="90000" rIns="90000" tIns="45000" bIns="45000"/>
          <a:p>
            <a:pPr algn="ctr">
              <a:lnSpc>
                <a:spcPct val="100000"/>
              </a:lnSpc>
            </a:pPr>
            <a:r>
              <a:rPr b="1" lang="en-ZA" sz="3200" spc="-1" strike="noStrike">
                <a:solidFill>
                  <a:srgbClr val="ffffff"/>
                </a:solidFill>
                <a:latin typeface="Source Sans Pro Semibold"/>
                <a:ea typeface="DejaVu Sans"/>
              </a:rPr>
              <a:t>Data Analysis – Climate Elements  Dataset</a:t>
            </a:r>
            <a:endParaRPr b="0" lang="en-ZA" sz="3200" spc="-1" strike="noStrike">
              <a:latin typeface="Arial"/>
            </a:endParaRPr>
          </a:p>
        </p:txBody>
      </p:sp>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CustomShape 1"/>
          <p:cNvSpPr/>
          <p:nvPr/>
        </p:nvSpPr>
        <p:spPr>
          <a:xfrm>
            <a:off x="864000" y="360000"/>
            <a:ext cx="8205840" cy="928440"/>
          </a:xfrm>
          <a:prstGeom prst="rect">
            <a:avLst/>
          </a:prstGeom>
          <a:noFill/>
          <a:ln>
            <a:noFill/>
          </a:ln>
        </p:spPr>
        <p:style>
          <a:lnRef idx="0"/>
          <a:fillRef idx="0"/>
          <a:effectRef idx="0"/>
          <a:fontRef idx="minor"/>
        </p:style>
        <p:txBody>
          <a:bodyPr lIns="90000" rIns="90000" tIns="45000" bIns="45000"/>
          <a:p>
            <a:pPr algn="ctr">
              <a:lnSpc>
                <a:spcPct val="100000"/>
              </a:lnSpc>
            </a:pPr>
            <a:r>
              <a:rPr b="1" lang="en-ZA" sz="3200" spc="-1" strike="noStrike">
                <a:solidFill>
                  <a:srgbClr val="ffffff"/>
                </a:solidFill>
                <a:latin typeface="Source Sans Pro Semibold"/>
                <a:ea typeface="DejaVu Sans"/>
              </a:rPr>
              <a:t>Data Analysis – Climate Elements  Dataset</a:t>
            </a:r>
            <a:endParaRPr b="0" lang="en-ZA" sz="3200" spc="-1" strike="noStrike">
              <a:latin typeface="Arial"/>
            </a:endParaRPr>
          </a:p>
        </p:txBody>
      </p:sp>
      <p:sp>
        <p:nvSpPr>
          <p:cNvPr id="156" name="CustomShape 2"/>
          <p:cNvSpPr/>
          <p:nvPr/>
        </p:nvSpPr>
        <p:spPr>
          <a:xfrm>
            <a:off x="298080" y="1872000"/>
            <a:ext cx="9584640" cy="5346000"/>
          </a:xfrm>
          <a:prstGeom prst="rect">
            <a:avLst/>
          </a:prstGeom>
          <a:noFill/>
          <a:ln>
            <a:noFill/>
          </a:ln>
        </p:spPr>
        <p:style>
          <a:lnRef idx="0"/>
          <a:fillRef idx="0"/>
          <a:effectRef idx="0"/>
          <a:fontRef idx="minor"/>
        </p:style>
        <p:txBody>
          <a:bodyPr lIns="90000" rIns="90000" tIns="45000" bIns="45000"/>
          <a:p>
            <a:pPr>
              <a:lnSpc>
                <a:spcPct val="100000"/>
              </a:lnSpc>
            </a:pPr>
            <a:r>
              <a:rPr b="1" lang="en-ZA" sz="2600" spc="-1" strike="noStrike">
                <a:solidFill>
                  <a:srgbClr val="1c1c1c"/>
                </a:solidFill>
                <a:latin typeface="Source Sans Pro Semibold"/>
                <a:ea typeface="DejaVu Sans"/>
              </a:rPr>
              <a:t>Durban (1905-2019)</a:t>
            </a:r>
            <a:endParaRPr b="0" lang="en-ZA" sz="2600" spc="-1" strike="noStrike">
              <a:latin typeface="Arial"/>
            </a:endParaRPr>
          </a:p>
        </p:txBody>
      </p:sp>
      <p:pic>
        <p:nvPicPr>
          <p:cNvPr id="157" name="Picture 113" descr=""/>
          <p:cNvPicPr/>
          <p:nvPr/>
        </p:nvPicPr>
        <p:blipFill>
          <a:blip r:embed="rId1"/>
          <a:stretch/>
        </p:blipFill>
        <p:spPr>
          <a:xfrm>
            <a:off x="864000" y="2615040"/>
            <a:ext cx="5973840" cy="4176360"/>
          </a:xfrm>
          <a:prstGeom prst="rect">
            <a:avLst/>
          </a:prstGeom>
          <a:ln>
            <a:noFill/>
          </a:ln>
        </p:spPr>
      </p:pic>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2088000" y="432360"/>
            <a:ext cx="7125840" cy="590760"/>
          </a:xfrm>
          <a:prstGeom prst="rect">
            <a:avLst/>
          </a:prstGeom>
          <a:noFill/>
          <a:ln>
            <a:noFill/>
          </a:ln>
        </p:spPr>
        <p:style>
          <a:lnRef idx="0"/>
          <a:fillRef idx="0"/>
          <a:effectRef idx="0"/>
          <a:fontRef idx="minor"/>
        </p:style>
        <p:txBody>
          <a:bodyPr lIns="90000" rIns="90000" tIns="45000" bIns="45000"/>
          <a:p>
            <a:pPr algn="ctr">
              <a:lnSpc>
                <a:spcPct val="100000"/>
              </a:lnSpc>
            </a:pPr>
            <a:r>
              <a:rPr b="1" lang="en-ZA" sz="3200" spc="-1" strike="noStrike">
                <a:solidFill>
                  <a:srgbClr val="ffffff"/>
                </a:solidFill>
                <a:latin typeface="Source Sans Pro Semibold"/>
                <a:ea typeface="DejaVu Sans"/>
              </a:rPr>
              <a:t>Data Analysis – Trip Advisor Dataset </a:t>
            </a:r>
            <a:endParaRPr b="0" lang="en-ZA" sz="3200" spc="-1" strike="noStrike">
              <a:latin typeface="Arial"/>
            </a:endParaRPr>
          </a:p>
        </p:txBody>
      </p:sp>
      <p:graphicFrame>
        <p:nvGraphicFramePr>
          <p:cNvPr id="159" name="Chart 115"/>
          <p:cNvGraphicFramePr/>
          <p:nvPr/>
        </p:nvGraphicFramePr>
        <p:xfrm>
          <a:off x="750240" y="1638360"/>
          <a:ext cx="8277840" cy="3605760"/>
        </p:xfrm>
        <a:graphic>
          <a:graphicData uri="http://schemas.openxmlformats.org/drawingml/2006/chart">
            <c:chart xmlns:c="http://schemas.openxmlformats.org/drawingml/2006/chart" xmlns:r="http://schemas.openxmlformats.org/officeDocument/2006/relationships" r:id="rId1"/>
          </a:graphicData>
        </a:graphic>
      </p:graphicFrame>
      <p:sp>
        <p:nvSpPr>
          <p:cNvPr id="160" name="CustomShape 2"/>
          <p:cNvSpPr/>
          <p:nvPr/>
        </p:nvSpPr>
        <p:spPr>
          <a:xfrm>
            <a:off x="887400" y="5457240"/>
            <a:ext cx="8140680" cy="1186920"/>
          </a:xfrm>
          <a:prstGeom prst="rect">
            <a:avLst/>
          </a:prstGeom>
          <a:noFill/>
          <a:ln>
            <a:noFill/>
          </a:ln>
        </p:spPr>
        <p:style>
          <a:lnRef idx="0"/>
          <a:fillRef idx="0"/>
          <a:effectRef idx="0"/>
          <a:fontRef idx="minor"/>
        </p:style>
        <p:txBody>
          <a:bodyPr lIns="90000" rIns="90000" tIns="45000" bIns="45000"/>
          <a:p>
            <a:pPr marL="285840" indent="-284760">
              <a:lnSpc>
                <a:spcPct val="100000"/>
              </a:lnSpc>
              <a:buClr>
                <a:srgbClr val="000000"/>
              </a:buClr>
              <a:buFont typeface="Wingdings" charset="2"/>
              <a:buChar char=""/>
            </a:pPr>
            <a:r>
              <a:rPr b="0" lang="en-ZA" sz="1800" spc="-1" strike="noStrike">
                <a:solidFill>
                  <a:srgbClr val="000000"/>
                </a:solidFill>
                <a:latin typeface="Century Gothic"/>
                <a:ea typeface="DejaVu Sans"/>
              </a:rPr>
              <a:t>464 climate reviews have been recorded</a:t>
            </a:r>
            <a:endParaRPr b="0" lang="en-ZA" sz="1800" spc="-1" strike="noStrike">
              <a:latin typeface="Arial"/>
            </a:endParaRPr>
          </a:p>
          <a:p>
            <a:pPr marL="285840" indent="-284760">
              <a:lnSpc>
                <a:spcPct val="100000"/>
              </a:lnSpc>
              <a:buClr>
                <a:srgbClr val="000000"/>
              </a:buClr>
              <a:buFont typeface="Wingdings" charset="2"/>
              <a:buChar char=""/>
            </a:pPr>
            <a:r>
              <a:rPr b="0" lang="en-ZA" sz="1800" spc="-1" strike="noStrike">
                <a:solidFill>
                  <a:srgbClr val="000000"/>
                </a:solidFill>
                <a:latin typeface="Century Gothic"/>
                <a:ea typeface="DejaVu Sans"/>
              </a:rPr>
              <a:t>Almost 40% of tourists have commented on ‘cold’ weather</a:t>
            </a:r>
            <a:endParaRPr b="0" lang="en-ZA" sz="1800" spc="-1" strike="noStrike">
              <a:latin typeface="Arial"/>
            </a:endParaRPr>
          </a:p>
          <a:p>
            <a:pPr marL="285840" indent="-284760">
              <a:lnSpc>
                <a:spcPct val="100000"/>
              </a:lnSpc>
              <a:buClr>
                <a:srgbClr val="000000"/>
              </a:buClr>
              <a:buFont typeface="Wingdings" charset="2"/>
              <a:buChar char=""/>
            </a:pPr>
            <a:r>
              <a:rPr b="0" lang="en-ZA" sz="1800" spc="-1" strike="noStrike">
                <a:solidFill>
                  <a:srgbClr val="000000"/>
                </a:solidFill>
                <a:latin typeface="Century Gothic"/>
                <a:ea typeface="DejaVu Sans"/>
              </a:rPr>
              <a:t>30% of them are very sensitive to ‘hot’ weather</a:t>
            </a:r>
            <a:endParaRPr b="0" lang="en-ZA" sz="1800" spc="-1" strike="noStrike">
              <a:latin typeface="Arial"/>
            </a:endParaRPr>
          </a:p>
          <a:p>
            <a:pPr marL="285840" indent="-284760">
              <a:lnSpc>
                <a:spcPct val="100000"/>
              </a:lnSpc>
              <a:buClr>
                <a:srgbClr val="000000"/>
              </a:buClr>
              <a:buFont typeface="Wingdings" charset="2"/>
              <a:buChar char=""/>
            </a:pPr>
            <a:r>
              <a:rPr b="0" lang="en-ZA" sz="1800" spc="-1" strike="noStrike">
                <a:solidFill>
                  <a:srgbClr val="000000"/>
                </a:solidFill>
                <a:latin typeface="Century Gothic"/>
                <a:ea typeface="DejaVu Sans"/>
              </a:rPr>
              <a:t>Rainy day and Sunny day (10-11%)</a:t>
            </a:r>
            <a:endParaRPr b="0" lang="en-ZA" sz="1800" spc="-1" strike="noStrike">
              <a:latin typeface="Arial"/>
            </a:endParaRPr>
          </a:p>
        </p:txBody>
      </p:sp>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CustomShape 1"/>
          <p:cNvSpPr/>
          <p:nvPr/>
        </p:nvSpPr>
        <p:spPr>
          <a:xfrm>
            <a:off x="2088000" y="432360"/>
            <a:ext cx="7125840" cy="856440"/>
          </a:xfrm>
          <a:prstGeom prst="rect">
            <a:avLst/>
          </a:prstGeom>
          <a:noFill/>
          <a:ln>
            <a:noFill/>
          </a:ln>
        </p:spPr>
        <p:style>
          <a:lnRef idx="0"/>
          <a:fillRef idx="0"/>
          <a:effectRef idx="0"/>
          <a:fontRef idx="minor"/>
        </p:style>
        <p:txBody>
          <a:bodyPr lIns="90000" rIns="90000" tIns="45000" bIns="45000"/>
          <a:p>
            <a:pPr algn="ctr">
              <a:lnSpc>
                <a:spcPct val="100000"/>
              </a:lnSpc>
            </a:pPr>
            <a:r>
              <a:rPr b="1" lang="en-ZA" sz="3200" spc="-1" strike="noStrike">
                <a:solidFill>
                  <a:srgbClr val="ffffff"/>
                </a:solidFill>
                <a:latin typeface="Source Sans Pro Semibold"/>
                <a:ea typeface="DejaVu Sans"/>
              </a:rPr>
              <a:t>Data Analysis – Trip Advisor Dataset </a:t>
            </a:r>
            <a:endParaRPr b="0" lang="en-ZA" sz="3200" spc="-1" strike="noStrike">
              <a:latin typeface="Arial"/>
            </a:endParaRPr>
          </a:p>
        </p:txBody>
      </p:sp>
      <p:sp>
        <p:nvSpPr>
          <p:cNvPr id="162" name="CustomShape 2"/>
          <p:cNvSpPr/>
          <p:nvPr/>
        </p:nvSpPr>
        <p:spPr>
          <a:xfrm>
            <a:off x="585360" y="4840200"/>
            <a:ext cx="8850240" cy="912600"/>
          </a:xfrm>
          <a:prstGeom prst="rect">
            <a:avLst/>
          </a:prstGeom>
          <a:noFill/>
          <a:ln>
            <a:noFill/>
          </a:ln>
        </p:spPr>
        <p:style>
          <a:lnRef idx="0"/>
          <a:fillRef idx="0"/>
          <a:effectRef idx="0"/>
          <a:fontRef idx="minor"/>
        </p:style>
        <p:txBody>
          <a:bodyPr lIns="90000" rIns="90000" tIns="45000" bIns="45000"/>
          <a:p>
            <a:pPr>
              <a:lnSpc>
                <a:spcPct val="100000"/>
              </a:lnSpc>
            </a:pPr>
            <a:r>
              <a:rPr b="0" lang="en-ZA" sz="1800" spc="-1" strike="noStrike">
                <a:solidFill>
                  <a:srgbClr val="000000"/>
                </a:solidFill>
                <a:latin typeface="Times New Roman"/>
                <a:ea typeface="Calibri"/>
              </a:rPr>
              <a:t>Figure  shows the number of climate references made by tourists to specific destinations. Tourists in Cape Town have the highest number of times climate mentions, while the lowest is in Port Nolloth. </a:t>
            </a:r>
            <a:endParaRPr b="0" lang="en-ZA" sz="1800" spc="-1" strike="noStrike">
              <a:latin typeface="Arial"/>
            </a:endParaRPr>
          </a:p>
        </p:txBody>
      </p:sp>
      <p:pic>
        <p:nvPicPr>
          <p:cNvPr id="163" name="Picture 2" descr=""/>
          <p:cNvPicPr/>
          <p:nvPr/>
        </p:nvPicPr>
        <p:blipFill>
          <a:blip r:embed="rId1"/>
          <a:stretch/>
        </p:blipFill>
        <p:spPr>
          <a:xfrm>
            <a:off x="2265120" y="1765440"/>
            <a:ext cx="4583520" cy="2754720"/>
          </a:xfrm>
          <a:prstGeom prst="rect">
            <a:avLst/>
          </a:prstGeom>
          <a:ln>
            <a:noFill/>
          </a:ln>
        </p:spPr>
      </p:pic>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CustomShape 1"/>
          <p:cNvSpPr/>
          <p:nvPr/>
        </p:nvSpPr>
        <p:spPr>
          <a:xfrm>
            <a:off x="2088000" y="432360"/>
            <a:ext cx="7125840" cy="856440"/>
          </a:xfrm>
          <a:prstGeom prst="rect">
            <a:avLst/>
          </a:prstGeom>
          <a:noFill/>
          <a:ln>
            <a:noFill/>
          </a:ln>
        </p:spPr>
        <p:style>
          <a:lnRef idx="0"/>
          <a:fillRef idx="0"/>
          <a:effectRef idx="0"/>
          <a:fontRef idx="minor"/>
        </p:style>
        <p:txBody>
          <a:bodyPr lIns="90000" rIns="90000" tIns="45000" bIns="45000"/>
          <a:p>
            <a:pPr algn="ctr">
              <a:lnSpc>
                <a:spcPct val="100000"/>
              </a:lnSpc>
            </a:pPr>
            <a:r>
              <a:rPr b="1" lang="en-ZA" sz="3200" spc="-1" strike="noStrike">
                <a:solidFill>
                  <a:srgbClr val="ffffff"/>
                </a:solidFill>
                <a:latin typeface="Source Sans Pro Semibold"/>
                <a:ea typeface="DejaVu Sans"/>
              </a:rPr>
              <a:t>Data Analysis – Trip Advisor Dataset </a:t>
            </a:r>
            <a:endParaRPr b="0" lang="en-ZA" sz="3200" spc="-1" strike="noStrike">
              <a:latin typeface="Arial"/>
            </a:endParaRPr>
          </a:p>
        </p:txBody>
      </p:sp>
      <p:pic>
        <p:nvPicPr>
          <p:cNvPr id="165" name="Picture 1" descr=""/>
          <p:cNvPicPr/>
          <p:nvPr/>
        </p:nvPicPr>
        <p:blipFill>
          <a:blip r:embed="rId1"/>
          <a:stretch/>
        </p:blipFill>
        <p:spPr>
          <a:xfrm>
            <a:off x="468000" y="1692000"/>
            <a:ext cx="9120960" cy="2974320"/>
          </a:xfrm>
          <a:prstGeom prst="rect">
            <a:avLst/>
          </a:prstGeom>
          <a:ln>
            <a:noFill/>
          </a:ln>
        </p:spPr>
      </p:pic>
      <p:sp>
        <p:nvSpPr>
          <p:cNvPr id="166" name="CustomShape 2"/>
          <p:cNvSpPr/>
          <p:nvPr/>
        </p:nvSpPr>
        <p:spPr>
          <a:xfrm>
            <a:off x="394920" y="4875840"/>
            <a:ext cx="9289080" cy="1461240"/>
          </a:xfrm>
          <a:prstGeom prst="rect">
            <a:avLst/>
          </a:prstGeom>
          <a:noFill/>
          <a:ln>
            <a:noFill/>
          </a:ln>
        </p:spPr>
        <p:style>
          <a:lnRef idx="0"/>
          <a:fillRef idx="0"/>
          <a:effectRef idx="0"/>
          <a:fontRef idx="minor"/>
        </p:style>
        <p:txBody>
          <a:bodyPr lIns="90000" rIns="90000" tIns="45000" bIns="45000"/>
          <a:p>
            <a:pPr>
              <a:lnSpc>
                <a:spcPct val="100000"/>
              </a:lnSpc>
            </a:pPr>
            <a:r>
              <a:rPr b="0" lang="en-ZA" sz="1800" spc="-1" strike="noStrike">
                <a:solidFill>
                  <a:srgbClr val="4f81bd"/>
                </a:solidFill>
                <a:latin typeface="Times New Roman"/>
                <a:ea typeface="Calibri"/>
              </a:rPr>
              <a:t>Almost all 19 destinations in South Africa seemed to have received comments on 'cold' weather.</a:t>
            </a:r>
            <a:endParaRPr b="0" lang="en-ZA" sz="1800" spc="-1" strike="noStrike">
              <a:latin typeface="Arial"/>
            </a:endParaRPr>
          </a:p>
          <a:p>
            <a:pPr>
              <a:lnSpc>
                <a:spcPct val="100000"/>
              </a:lnSpc>
            </a:pPr>
            <a:r>
              <a:rPr b="0" lang="en-ZA" sz="1800" spc="-1" strike="noStrike">
                <a:solidFill>
                  <a:srgbClr val="4f81bd"/>
                </a:solidFill>
                <a:latin typeface="Arial"/>
                <a:ea typeface="DejaVu Sans"/>
              </a:rPr>
              <a:t>The greatest number of comments were made by the tourists who visited Bethlehem about the cold weather. On the other hand, comments on 'hot' weather were recorded in Kimberly. </a:t>
            </a:r>
            <a:endParaRPr b="0" lang="en-ZA" sz="1800" spc="-1" strike="noStrike">
              <a:latin typeface="Arial"/>
            </a:endParaRPr>
          </a:p>
          <a:p>
            <a:pPr>
              <a:lnSpc>
                <a:spcPct val="100000"/>
              </a:lnSpc>
            </a:pPr>
            <a:endParaRPr b="0" lang="en-ZA" sz="1800" spc="-1" strike="noStrike">
              <a:latin typeface="Arial"/>
            </a:endParaRPr>
          </a:p>
        </p:txBody>
      </p:sp>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CustomShape 1"/>
          <p:cNvSpPr/>
          <p:nvPr/>
        </p:nvSpPr>
        <p:spPr>
          <a:xfrm>
            <a:off x="2088000" y="432360"/>
            <a:ext cx="7125840" cy="856440"/>
          </a:xfrm>
          <a:prstGeom prst="rect">
            <a:avLst/>
          </a:prstGeom>
          <a:noFill/>
          <a:ln>
            <a:noFill/>
          </a:ln>
        </p:spPr>
        <p:style>
          <a:lnRef idx="0"/>
          <a:fillRef idx="0"/>
          <a:effectRef idx="0"/>
          <a:fontRef idx="minor"/>
        </p:style>
        <p:txBody>
          <a:bodyPr lIns="90000" rIns="90000" tIns="45000" bIns="45000"/>
          <a:p>
            <a:pPr algn="ctr">
              <a:lnSpc>
                <a:spcPct val="100000"/>
              </a:lnSpc>
            </a:pPr>
            <a:r>
              <a:rPr b="1" lang="en-ZA" sz="3200" spc="-1" strike="noStrike">
                <a:solidFill>
                  <a:srgbClr val="ffffff"/>
                </a:solidFill>
                <a:latin typeface="Source Sans Pro Semibold"/>
                <a:ea typeface="DejaVu Sans"/>
              </a:rPr>
              <a:t>Data Analysis – Trip Advisor Dataset </a:t>
            </a:r>
            <a:endParaRPr b="0" lang="en-ZA" sz="3200" spc="-1" strike="noStrike">
              <a:latin typeface="Arial"/>
            </a:endParaRPr>
          </a:p>
        </p:txBody>
      </p:sp>
      <p:pic>
        <p:nvPicPr>
          <p:cNvPr id="168" name="Picture 3" descr=""/>
          <p:cNvPicPr/>
          <p:nvPr/>
        </p:nvPicPr>
        <p:blipFill>
          <a:blip r:embed="rId1"/>
          <a:stretch/>
        </p:blipFill>
        <p:spPr>
          <a:xfrm>
            <a:off x="155880" y="1632600"/>
            <a:ext cx="2261880" cy="2265120"/>
          </a:xfrm>
          <a:prstGeom prst="rect">
            <a:avLst/>
          </a:prstGeom>
          <a:ln>
            <a:noFill/>
          </a:ln>
        </p:spPr>
      </p:pic>
      <p:pic>
        <p:nvPicPr>
          <p:cNvPr id="169" name="Picture 5" descr=""/>
          <p:cNvPicPr/>
          <p:nvPr/>
        </p:nvPicPr>
        <p:blipFill>
          <a:blip r:embed="rId2"/>
          <a:stretch/>
        </p:blipFill>
        <p:spPr>
          <a:xfrm>
            <a:off x="2517480" y="1632600"/>
            <a:ext cx="2013120" cy="2265120"/>
          </a:xfrm>
          <a:prstGeom prst="rect">
            <a:avLst/>
          </a:prstGeom>
          <a:ln>
            <a:noFill/>
          </a:ln>
        </p:spPr>
      </p:pic>
      <p:pic>
        <p:nvPicPr>
          <p:cNvPr id="170" name="Picture 6" descr=""/>
          <p:cNvPicPr/>
          <p:nvPr/>
        </p:nvPicPr>
        <p:blipFill>
          <a:blip r:embed="rId3"/>
          <a:stretch/>
        </p:blipFill>
        <p:spPr>
          <a:xfrm>
            <a:off x="4630320" y="1632600"/>
            <a:ext cx="2270520" cy="2265120"/>
          </a:xfrm>
          <a:prstGeom prst="rect">
            <a:avLst/>
          </a:prstGeom>
          <a:ln>
            <a:noFill/>
          </a:ln>
        </p:spPr>
      </p:pic>
      <p:pic>
        <p:nvPicPr>
          <p:cNvPr id="171" name="Picture 7" descr=""/>
          <p:cNvPicPr/>
          <p:nvPr/>
        </p:nvPicPr>
        <p:blipFill>
          <a:blip r:embed="rId4"/>
          <a:stretch/>
        </p:blipFill>
        <p:spPr>
          <a:xfrm>
            <a:off x="7000560" y="1632600"/>
            <a:ext cx="2683800" cy="2265120"/>
          </a:xfrm>
          <a:prstGeom prst="rect">
            <a:avLst/>
          </a:prstGeom>
          <a:ln>
            <a:noFill/>
          </a:ln>
        </p:spPr>
      </p:pic>
      <p:pic>
        <p:nvPicPr>
          <p:cNvPr id="172" name="Picture 8" descr=""/>
          <p:cNvPicPr/>
          <p:nvPr/>
        </p:nvPicPr>
        <p:blipFill>
          <a:blip r:embed="rId5"/>
          <a:stretch/>
        </p:blipFill>
        <p:spPr>
          <a:xfrm>
            <a:off x="155880" y="4413600"/>
            <a:ext cx="2261880" cy="2176200"/>
          </a:xfrm>
          <a:prstGeom prst="rect">
            <a:avLst/>
          </a:prstGeom>
          <a:ln>
            <a:noFill/>
          </a:ln>
        </p:spPr>
      </p:pic>
      <p:pic>
        <p:nvPicPr>
          <p:cNvPr id="173" name="Picture 9" descr=""/>
          <p:cNvPicPr/>
          <p:nvPr/>
        </p:nvPicPr>
        <p:blipFill>
          <a:blip r:embed="rId6"/>
          <a:stretch/>
        </p:blipFill>
        <p:spPr>
          <a:xfrm>
            <a:off x="2528640" y="4413600"/>
            <a:ext cx="1991160" cy="2176200"/>
          </a:xfrm>
          <a:prstGeom prst="rect">
            <a:avLst/>
          </a:prstGeom>
          <a:ln>
            <a:noFill/>
          </a:ln>
        </p:spPr>
      </p:pic>
      <p:pic>
        <p:nvPicPr>
          <p:cNvPr id="174" name="Picture 10" descr=""/>
          <p:cNvPicPr/>
          <p:nvPr/>
        </p:nvPicPr>
        <p:blipFill>
          <a:blip r:embed="rId7"/>
          <a:stretch/>
        </p:blipFill>
        <p:spPr>
          <a:xfrm>
            <a:off x="4622040" y="4413600"/>
            <a:ext cx="2270520" cy="2176200"/>
          </a:xfrm>
          <a:prstGeom prst="rect">
            <a:avLst/>
          </a:prstGeom>
          <a:ln>
            <a:noFill/>
          </a:ln>
        </p:spPr>
      </p:pic>
      <p:pic>
        <p:nvPicPr>
          <p:cNvPr id="175" name="Picture 13" descr=""/>
          <p:cNvPicPr/>
          <p:nvPr/>
        </p:nvPicPr>
        <p:blipFill>
          <a:blip r:embed="rId8"/>
          <a:stretch/>
        </p:blipFill>
        <p:spPr>
          <a:xfrm>
            <a:off x="6994800" y="4413600"/>
            <a:ext cx="2791800" cy="2176200"/>
          </a:xfrm>
          <a:prstGeom prst="rect">
            <a:avLst/>
          </a:prstGeom>
          <a:ln>
            <a:noFill/>
          </a:ln>
        </p:spPr>
      </p:pic>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CustomShape 1"/>
          <p:cNvSpPr/>
          <p:nvPr/>
        </p:nvSpPr>
        <p:spPr>
          <a:xfrm>
            <a:off x="2088000" y="432360"/>
            <a:ext cx="7125840" cy="856440"/>
          </a:xfrm>
          <a:prstGeom prst="rect">
            <a:avLst/>
          </a:prstGeom>
          <a:noFill/>
          <a:ln>
            <a:noFill/>
          </a:ln>
        </p:spPr>
        <p:style>
          <a:lnRef idx="0"/>
          <a:fillRef idx="0"/>
          <a:effectRef idx="0"/>
          <a:fontRef idx="minor"/>
        </p:style>
        <p:txBody>
          <a:bodyPr lIns="90000" rIns="90000" tIns="45000" bIns="45000"/>
          <a:p>
            <a:pPr algn="ctr">
              <a:lnSpc>
                <a:spcPct val="100000"/>
              </a:lnSpc>
            </a:pPr>
            <a:r>
              <a:rPr b="1" lang="en-ZA" sz="3200" spc="-1" strike="noStrike">
                <a:solidFill>
                  <a:srgbClr val="ffffff"/>
                </a:solidFill>
                <a:latin typeface="Source Sans Pro Semibold"/>
                <a:ea typeface="DejaVu Sans"/>
              </a:rPr>
              <a:t>Data Analysis – Questionnaire</a:t>
            </a:r>
            <a:endParaRPr b="0" lang="en-ZA" sz="3200" spc="-1" strike="noStrike">
              <a:latin typeface="Arial"/>
            </a:endParaRPr>
          </a:p>
        </p:txBody>
      </p:sp>
      <p:pic>
        <p:nvPicPr>
          <p:cNvPr id="177" name="Picture 1" descr=""/>
          <p:cNvPicPr/>
          <p:nvPr/>
        </p:nvPicPr>
        <p:blipFill>
          <a:blip r:embed="rId1"/>
          <a:stretch/>
        </p:blipFill>
        <p:spPr>
          <a:xfrm>
            <a:off x="1827360" y="1751040"/>
            <a:ext cx="6131880" cy="3149280"/>
          </a:xfrm>
          <a:prstGeom prst="rect">
            <a:avLst/>
          </a:prstGeom>
          <a:ln>
            <a:noFill/>
          </a:ln>
        </p:spPr>
      </p:pic>
      <p:sp>
        <p:nvSpPr>
          <p:cNvPr id="178" name="CustomShape 2"/>
          <p:cNvSpPr/>
          <p:nvPr/>
        </p:nvSpPr>
        <p:spPr>
          <a:xfrm>
            <a:off x="8544240" y="1931040"/>
            <a:ext cx="1227960" cy="912600"/>
          </a:xfrm>
          <a:prstGeom prst="rect">
            <a:avLst/>
          </a:prstGeom>
          <a:noFill/>
          <a:ln>
            <a:noFill/>
          </a:ln>
        </p:spPr>
        <p:style>
          <a:lnRef idx="0"/>
          <a:fillRef idx="0"/>
          <a:effectRef idx="0"/>
          <a:fontRef idx="minor"/>
        </p:style>
        <p:txBody>
          <a:bodyPr lIns="90000" rIns="90000" tIns="45000" bIns="45000"/>
          <a:p>
            <a:pPr>
              <a:lnSpc>
                <a:spcPct val="100000"/>
              </a:lnSpc>
            </a:pPr>
            <a:r>
              <a:rPr b="0" lang="en-ZA" sz="1800" spc="-1" strike="noStrike">
                <a:solidFill>
                  <a:srgbClr val="000000"/>
                </a:solidFill>
                <a:latin typeface="Arial"/>
                <a:ea typeface="DejaVu Sans"/>
              </a:rPr>
              <a:t>Scale</a:t>
            </a:r>
            <a:endParaRPr b="0" lang="en-ZA" sz="1800" spc="-1" strike="noStrike">
              <a:latin typeface="Arial"/>
            </a:endParaRPr>
          </a:p>
          <a:p>
            <a:pPr>
              <a:lnSpc>
                <a:spcPct val="100000"/>
              </a:lnSpc>
            </a:pPr>
            <a:r>
              <a:rPr b="0" lang="en-ZA" sz="1800" spc="-1" strike="noStrike">
                <a:solidFill>
                  <a:srgbClr val="000000"/>
                </a:solidFill>
                <a:latin typeface="Arial"/>
                <a:ea typeface="DejaVu Sans"/>
              </a:rPr>
              <a:t>1- highest</a:t>
            </a:r>
            <a:endParaRPr b="0" lang="en-ZA" sz="1800" spc="-1" strike="noStrike">
              <a:latin typeface="Arial"/>
            </a:endParaRPr>
          </a:p>
          <a:p>
            <a:pPr>
              <a:lnSpc>
                <a:spcPct val="100000"/>
              </a:lnSpc>
            </a:pPr>
            <a:r>
              <a:rPr b="0" lang="en-ZA" sz="1800" spc="-1" strike="noStrike">
                <a:solidFill>
                  <a:srgbClr val="000000"/>
                </a:solidFill>
                <a:latin typeface="Arial"/>
                <a:ea typeface="DejaVu Sans"/>
              </a:rPr>
              <a:t>5 -lowest</a:t>
            </a:r>
            <a:endParaRPr b="0" lang="en-ZA" sz="1800" spc="-1" strike="noStrike">
              <a:latin typeface="Arial"/>
            </a:endParaRPr>
          </a:p>
        </p:txBody>
      </p:sp>
      <p:sp>
        <p:nvSpPr>
          <p:cNvPr id="179" name="CustomShape 3"/>
          <p:cNvSpPr/>
          <p:nvPr/>
        </p:nvSpPr>
        <p:spPr>
          <a:xfrm>
            <a:off x="885240" y="5179320"/>
            <a:ext cx="8265240" cy="638280"/>
          </a:xfrm>
          <a:prstGeom prst="rect">
            <a:avLst/>
          </a:prstGeom>
          <a:noFill/>
          <a:ln>
            <a:noFill/>
          </a:ln>
        </p:spPr>
        <p:style>
          <a:lnRef idx="0"/>
          <a:fillRef idx="0"/>
          <a:effectRef idx="0"/>
          <a:fontRef idx="minor"/>
        </p:style>
        <p:txBody>
          <a:bodyPr lIns="90000" rIns="90000" tIns="45000" bIns="45000"/>
          <a:p>
            <a:pPr>
              <a:lnSpc>
                <a:spcPct val="100000"/>
              </a:lnSpc>
            </a:pPr>
            <a:r>
              <a:rPr b="0" lang="en-ZA" sz="1800" spc="-1" strike="noStrike">
                <a:solidFill>
                  <a:srgbClr val="000000"/>
                </a:solidFill>
                <a:latin typeface="Arial"/>
                <a:ea typeface="DejaVu Sans"/>
              </a:rPr>
              <a:t>Based on the questionnaire data, the tourists give the highest rating on sunshine/cloudiness, followed by temperature. Their lowest rating is on rainfall.</a:t>
            </a:r>
            <a:endParaRPr b="0" lang="en-ZA" sz="1800" spc="-1" strike="noStrike">
              <a:latin typeface="Arial"/>
            </a:endParaRPr>
          </a:p>
        </p:txBody>
      </p:sp>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CustomShape 1"/>
          <p:cNvSpPr/>
          <p:nvPr/>
        </p:nvSpPr>
        <p:spPr>
          <a:xfrm>
            <a:off x="3156120" y="432360"/>
            <a:ext cx="2585160" cy="856440"/>
          </a:xfrm>
          <a:prstGeom prst="rect">
            <a:avLst/>
          </a:prstGeom>
          <a:noFill/>
          <a:ln>
            <a:noFill/>
          </a:ln>
        </p:spPr>
        <p:style>
          <a:lnRef idx="0"/>
          <a:fillRef idx="0"/>
          <a:effectRef idx="0"/>
          <a:fontRef idx="minor"/>
        </p:style>
      </p:sp>
      <p:sp>
        <p:nvSpPr>
          <p:cNvPr id="181" name="CustomShape 2"/>
          <p:cNvSpPr/>
          <p:nvPr/>
        </p:nvSpPr>
        <p:spPr>
          <a:xfrm>
            <a:off x="548640" y="1777680"/>
            <a:ext cx="8665200" cy="1186920"/>
          </a:xfrm>
          <a:prstGeom prst="rect">
            <a:avLst/>
          </a:prstGeom>
          <a:noFill/>
          <a:ln>
            <a:noFill/>
          </a:ln>
        </p:spPr>
        <p:style>
          <a:lnRef idx="0"/>
          <a:fillRef idx="0"/>
          <a:effectRef idx="0"/>
          <a:fontRef idx="minor"/>
        </p:style>
        <p:txBody>
          <a:bodyPr lIns="90000" rIns="90000" tIns="45000" bIns="45000"/>
          <a:p>
            <a:pPr>
              <a:lnSpc>
                <a:spcPct val="100000"/>
              </a:lnSpc>
            </a:pPr>
            <a:r>
              <a:rPr b="0" lang="en-ZA" sz="1800" spc="-1" strike="noStrike">
                <a:solidFill>
                  <a:srgbClr val="000000"/>
                </a:solidFill>
                <a:latin typeface="Arial"/>
                <a:ea typeface="DejaVu Sans"/>
              </a:rPr>
              <a:t>The sensitivity of tourists to the weather of each destinations may give some indications of the climate suitability of the destinations. Here, we conduct a statistical analysis using the contingency table to determine the link between the climate reviews and the destinations.</a:t>
            </a:r>
            <a:endParaRPr b="0" lang="en-ZA" sz="1800" spc="-1" strike="noStrike">
              <a:latin typeface="Arial"/>
            </a:endParaRPr>
          </a:p>
        </p:txBody>
      </p:sp>
      <p:sp>
        <p:nvSpPr>
          <p:cNvPr id="182" name="CustomShape 3"/>
          <p:cNvSpPr/>
          <p:nvPr/>
        </p:nvSpPr>
        <p:spPr>
          <a:xfrm>
            <a:off x="738720" y="3211200"/>
            <a:ext cx="8908920" cy="675000"/>
          </a:xfrm>
          <a:prstGeom prst="rect">
            <a:avLst/>
          </a:prstGeom>
          <a:noFill/>
          <a:ln>
            <a:noFill/>
          </a:ln>
        </p:spPr>
        <p:style>
          <a:lnRef idx="0"/>
          <a:fillRef idx="0"/>
          <a:effectRef idx="0"/>
          <a:fontRef idx="minor"/>
        </p:style>
        <p:txBody>
          <a:bodyPr lIns="90000" rIns="90000" tIns="45000" bIns="45000"/>
          <a:p>
            <a:pPr>
              <a:lnSpc>
                <a:spcPct val="100000"/>
              </a:lnSpc>
            </a:pPr>
            <a:r>
              <a:rPr b="0" lang="en-ZA" sz="1800" spc="-1" strike="noStrike">
                <a:solidFill>
                  <a:srgbClr val="000000"/>
                </a:solidFill>
                <a:latin typeface="Arial"/>
                <a:ea typeface="DejaVu Sans"/>
              </a:rPr>
              <a:t>Ho: The climate reviews made by the tourists are not associated with the destinations</a:t>
            </a:r>
            <a:endParaRPr b="0" lang="en-ZA" sz="1800" spc="-1" strike="noStrike">
              <a:latin typeface="Arial"/>
            </a:endParaRPr>
          </a:p>
          <a:p>
            <a:pPr>
              <a:lnSpc>
                <a:spcPct val="100000"/>
              </a:lnSpc>
            </a:pPr>
            <a:r>
              <a:rPr b="0" lang="en-ZA" sz="1800" spc="-1" strike="noStrike">
                <a:solidFill>
                  <a:srgbClr val="000000"/>
                </a:solidFill>
                <a:latin typeface="Arial"/>
                <a:ea typeface="DejaVu Sans"/>
              </a:rPr>
              <a:t>H</a:t>
            </a:r>
            <a:r>
              <a:rPr b="0" lang="en-ZA" sz="1800" spc="-1" strike="noStrike" baseline="-25000">
                <a:solidFill>
                  <a:srgbClr val="000000"/>
                </a:solidFill>
                <a:latin typeface="Arial"/>
                <a:ea typeface="DejaVu Sans"/>
              </a:rPr>
              <a:t>1</a:t>
            </a:r>
            <a:r>
              <a:rPr b="0" lang="en-ZA" sz="1800" spc="-1" strike="noStrike">
                <a:solidFill>
                  <a:srgbClr val="000000"/>
                </a:solidFill>
                <a:latin typeface="Arial"/>
                <a:ea typeface="DejaVu Sans"/>
              </a:rPr>
              <a:t>: The climate reviews made by the tourists are associated with the destinations</a:t>
            </a:r>
            <a:endParaRPr b="0" lang="en-ZA" sz="1800" spc="-1" strike="noStrike">
              <a:latin typeface="Arial"/>
            </a:endParaRPr>
          </a:p>
        </p:txBody>
      </p:sp>
      <p:sp>
        <p:nvSpPr>
          <p:cNvPr id="183" name="CustomShape 4"/>
          <p:cNvSpPr/>
          <p:nvPr/>
        </p:nvSpPr>
        <p:spPr>
          <a:xfrm>
            <a:off x="738720" y="4308480"/>
            <a:ext cx="8030880" cy="1461240"/>
          </a:xfrm>
          <a:prstGeom prst="rect">
            <a:avLst/>
          </a:prstGeom>
          <a:noFill/>
          <a:ln>
            <a:noFill/>
          </a:ln>
        </p:spPr>
        <p:style>
          <a:lnRef idx="0"/>
          <a:fillRef idx="0"/>
          <a:effectRef idx="0"/>
          <a:fontRef idx="minor"/>
        </p:style>
        <p:txBody>
          <a:bodyPr lIns="90000" rIns="90000" tIns="45000" bIns="45000"/>
          <a:p>
            <a:pPr algn="just">
              <a:lnSpc>
                <a:spcPct val="100000"/>
              </a:lnSpc>
            </a:pPr>
            <a:r>
              <a:rPr b="0" lang="en-ZA" sz="1800" spc="-1" strike="noStrike">
                <a:solidFill>
                  <a:srgbClr val="000000"/>
                </a:solidFill>
                <a:latin typeface="Arial"/>
                <a:ea typeface="DejaVu Sans"/>
              </a:rPr>
              <a:t>For the test hypothesis, a chi-square test was performed. A –p value 0.000, which is less than 5% of the significance level is observed. We therefore conclude that the climate reviews made by the tourists are linked to the destination. In other words, it means that tourists have become aware of the climate.</a:t>
            </a:r>
            <a:endParaRPr b="0" lang="en-ZA" sz="1800" spc="-1" strike="noStrike">
              <a:latin typeface="Arial"/>
            </a:endParaRPr>
          </a:p>
        </p:txBody>
      </p:sp>
      <p:sp>
        <p:nvSpPr>
          <p:cNvPr id="184" name="CustomShape 5"/>
          <p:cNvSpPr/>
          <p:nvPr/>
        </p:nvSpPr>
        <p:spPr>
          <a:xfrm>
            <a:off x="2088000" y="609120"/>
            <a:ext cx="7125840" cy="590760"/>
          </a:xfrm>
          <a:prstGeom prst="rect">
            <a:avLst/>
          </a:prstGeom>
          <a:noFill/>
          <a:ln>
            <a:noFill/>
          </a:ln>
        </p:spPr>
        <p:style>
          <a:lnRef idx="0"/>
          <a:fillRef idx="0"/>
          <a:effectRef idx="0"/>
          <a:fontRef idx="minor"/>
        </p:style>
        <p:txBody>
          <a:bodyPr lIns="90000" rIns="90000" tIns="45000" bIns="45000"/>
          <a:p>
            <a:pPr algn="ctr">
              <a:lnSpc>
                <a:spcPct val="100000"/>
              </a:lnSpc>
            </a:pPr>
            <a:r>
              <a:rPr b="1" lang="en-ZA" sz="3200" spc="-1" strike="noStrike">
                <a:solidFill>
                  <a:srgbClr val="ffffff"/>
                </a:solidFill>
                <a:latin typeface="Source Sans Pro Semibold"/>
                <a:ea typeface="DejaVu Sans"/>
              </a:rPr>
              <a:t>Data Analysis – Questionaire</a:t>
            </a:r>
            <a:endParaRPr b="0" lang="en-ZA" sz="3200" spc="-1" strike="noStrike">
              <a:latin typeface="Arial"/>
            </a:endParaRPr>
          </a:p>
        </p:txBody>
      </p:sp>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CustomShape 1"/>
          <p:cNvSpPr/>
          <p:nvPr/>
        </p:nvSpPr>
        <p:spPr>
          <a:xfrm>
            <a:off x="1068840" y="360000"/>
            <a:ext cx="8647560" cy="896400"/>
          </a:xfrm>
          <a:prstGeom prst="rect">
            <a:avLst/>
          </a:prstGeom>
          <a:noFill/>
          <a:ln>
            <a:noFill/>
          </a:ln>
        </p:spPr>
        <p:style>
          <a:lnRef idx="0"/>
          <a:fillRef idx="0"/>
          <a:effectRef idx="0"/>
          <a:fontRef idx="minor"/>
        </p:style>
        <p:txBody>
          <a:bodyPr lIns="0" rIns="0" tIns="0" bIns="0" anchor="ctr"/>
          <a:p>
            <a:pPr>
              <a:lnSpc>
                <a:spcPct val="100000"/>
              </a:lnSpc>
            </a:pPr>
            <a:r>
              <a:rPr b="1" lang="en-ZA" sz="4400" spc="-1" strike="noStrike">
                <a:solidFill>
                  <a:srgbClr val="ffffff"/>
                </a:solidFill>
                <a:latin typeface="Source Sans Pro Semibold"/>
                <a:ea typeface="DejaVu Sans"/>
              </a:rPr>
              <a:t>Mathematical Model</a:t>
            </a:r>
            <a:endParaRPr b="0" lang="en-ZA" sz="4400" spc="-1" strike="noStrike">
              <a:latin typeface="Arial"/>
            </a:endParaRPr>
          </a:p>
        </p:txBody>
      </p:sp>
      <p:pic>
        <p:nvPicPr>
          <p:cNvPr id="186" name="Picture 4" descr=""/>
          <p:cNvPicPr/>
          <p:nvPr/>
        </p:nvPicPr>
        <p:blipFill>
          <a:blip r:embed="rId1"/>
          <a:stretch/>
        </p:blipFill>
        <p:spPr>
          <a:xfrm>
            <a:off x="0" y="1501560"/>
            <a:ext cx="10080000" cy="5196960"/>
          </a:xfrm>
          <a:prstGeom prst="rect">
            <a:avLst/>
          </a:prstGeom>
          <a:ln>
            <a:noFill/>
          </a:ln>
        </p:spPr>
      </p:pic>
      <p:sp>
        <p:nvSpPr>
          <p:cNvPr id="187" name="CustomShape 2"/>
          <p:cNvSpPr/>
          <p:nvPr/>
        </p:nvSpPr>
        <p:spPr>
          <a:xfrm>
            <a:off x="3613320" y="2318400"/>
            <a:ext cx="5151960" cy="364320"/>
          </a:xfrm>
          <a:prstGeom prst="rect">
            <a:avLst/>
          </a:prstGeom>
          <a:noFill/>
          <a:ln>
            <a:noFill/>
          </a:ln>
        </p:spPr>
        <p:style>
          <a:lnRef idx="0"/>
          <a:fillRef idx="0"/>
          <a:effectRef idx="0"/>
          <a:fontRef idx="minor"/>
        </p:style>
        <p:txBody>
          <a:bodyPr wrap="none" lIns="90000" rIns="90000" tIns="45000" bIns="45000"/>
          <a:p>
            <a:pPr>
              <a:lnSpc>
                <a:spcPct val="100000"/>
              </a:lnSpc>
            </a:pPr>
            <a:r>
              <a:rPr b="0" lang="en-ZA" sz="1800" spc="-1" strike="noStrike">
                <a:solidFill>
                  <a:srgbClr val="000000"/>
                </a:solidFill>
                <a:latin typeface="Arial"/>
                <a:ea typeface="DejaVu Sans"/>
              </a:rPr>
              <a:t>TCI for SA is calculated using following variables.</a:t>
            </a:r>
            <a:endParaRPr b="0" lang="en-ZA" sz="1800" spc="-1" strike="noStrike">
              <a:latin typeface="Arial"/>
            </a:endParaRPr>
          </a:p>
        </p:txBody>
      </p:sp>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CustomShape 1"/>
          <p:cNvSpPr/>
          <p:nvPr/>
        </p:nvSpPr>
        <p:spPr>
          <a:xfrm>
            <a:off x="1068840" y="360000"/>
            <a:ext cx="8647560" cy="896400"/>
          </a:xfrm>
          <a:prstGeom prst="rect">
            <a:avLst/>
          </a:prstGeom>
          <a:noFill/>
          <a:ln>
            <a:noFill/>
          </a:ln>
        </p:spPr>
        <p:style>
          <a:lnRef idx="0"/>
          <a:fillRef idx="0"/>
          <a:effectRef idx="0"/>
          <a:fontRef idx="minor"/>
        </p:style>
        <p:txBody>
          <a:bodyPr lIns="0" rIns="0" tIns="0" bIns="0" anchor="ctr"/>
          <a:p>
            <a:pPr>
              <a:lnSpc>
                <a:spcPct val="100000"/>
              </a:lnSpc>
            </a:pPr>
            <a:r>
              <a:rPr b="1" lang="en-ZA" sz="4400" spc="-1" strike="noStrike">
                <a:solidFill>
                  <a:srgbClr val="ffffff"/>
                </a:solidFill>
                <a:latin typeface="Source Sans Pro Semibold"/>
                <a:ea typeface="DejaVu Sans"/>
              </a:rPr>
              <a:t>Mathematical Model</a:t>
            </a:r>
            <a:endParaRPr b="0" lang="en-ZA" sz="4400" spc="-1" strike="noStrike">
              <a:latin typeface="Arial"/>
            </a:endParaRPr>
          </a:p>
        </p:txBody>
      </p:sp>
      <p:pic>
        <p:nvPicPr>
          <p:cNvPr id="189" name="Picture 2" descr=""/>
          <p:cNvPicPr/>
          <p:nvPr/>
        </p:nvPicPr>
        <p:blipFill>
          <a:blip r:embed="rId1"/>
          <a:stretch/>
        </p:blipFill>
        <p:spPr>
          <a:xfrm>
            <a:off x="0" y="1858320"/>
            <a:ext cx="10080000" cy="4127400"/>
          </a:xfrm>
          <a:prstGeom prst="rect">
            <a:avLst/>
          </a:prstGeom>
          <a:ln>
            <a:noFill/>
          </a:ln>
        </p:spPr>
      </p:pic>
    </p:spTree>
  </p:cSld>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360000" y="360000"/>
            <a:ext cx="9356040" cy="896040"/>
          </a:xfrm>
          <a:prstGeom prst="rect">
            <a:avLst/>
          </a:prstGeom>
          <a:noFill/>
          <a:ln>
            <a:noFill/>
          </a:ln>
        </p:spPr>
        <p:style>
          <a:lnRef idx="0"/>
          <a:fillRef idx="0"/>
          <a:effectRef idx="0"/>
          <a:fontRef idx="minor"/>
        </p:style>
        <p:txBody>
          <a:bodyPr lIns="0" rIns="0" tIns="0" bIns="0" anchor="b"/>
          <a:p>
            <a:pPr>
              <a:lnSpc>
                <a:spcPct val="100000"/>
              </a:lnSpc>
            </a:pPr>
            <a:r>
              <a:rPr b="1" lang="en-ZA" sz="3200" spc="-1" strike="noStrike">
                <a:solidFill>
                  <a:srgbClr val="ffffff"/>
                </a:solidFill>
                <a:latin typeface="Source Sans Pro Black"/>
                <a:ea typeface="DejaVu Sans"/>
              </a:rPr>
              <a:t>Introduction</a:t>
            </a:r>
            <a:endParaRPr b="0" lang="en-ZA" sz="3200" spc="-1" strike="noStrike">
              <a:latin typeface="Arial"/>
            </a:endParaRPr>
          </a:p>
        </p:txBody>
      </p:sp>
      <p:sp>
        <p:nvSpPr>
          <p:cNvPr id="129" name="CustomShape 2"/>
          <p:cNvSpPr/>
          <p:nvPr/>
        </p:nvSpPr>
        <p:spPr>
          <a:xfrm>
            <a:off x="360000" y="1980000"/>
            <a:ext cx="9176040" cy="4676040"/>
          </a:xfrm>
          <a:prstGeom prst="rect">
            <a:avLst/>
          </a:prstGeom>
          <a:noFill/>
          <a:ln>
            <a:noFill/>
          </a:ln>
        </p:spPr>
        <p:style>
          <a:lnRef idx="0"/>
          <a:fillRef idx="0"/>
          <a:effectRef idx="0"/>
          <a:fontRef idx="minor"/>
        </p:style>
        <p:txBody>
          <a:bodyPr lIns="0" rIns="0" tIns="0" bIns="0">
            <a:normAutofit/>
          </a:bodyPr>
          <a:p>
            <a:pPr>
              <a:lnSpc>
                <a:spcPct val="100000"/>
              </a:lnSpc>
              <a:spcAft>
                <a:spcPts val="1142"/>
              </a:spcAft>
            </a:pPr>
            <a:r>
              <a:rPr b="1" lang="en-ZA" sz="2600" spc="-1" strike="noStrike">
                <a:solidFill>
                  <a:srgbClr val="1c1c1c"/>
                </a:solidFill>
                <a:latin typeface="Source Sans Pro Semibold"/>
                <a:ea typeface="DejaVu Sans"/>
              </a:rPr>
              <a:t>The role of climate in Tourism</a:t>
            </a:r>
            <a:endParaRPr b="0" lang="en-ZA" sz="2600" spc="-1" strike="noStrike">
              <a:latin typeface="Arial"/>
            </a:endParaRPr>
          </a:p>
          <a:p>
            <a:pPr lvl="1" marL="432000" indent="-212040">
              <a:lnSpc>
                <a:spcPct val="100000"/>
              </a:lnSpc>
              <a:spcAft>
                <a:spcPts val="1134"/>
              </a:spcAft>
              <a:buClr>
                <a:srgbClr val="000000"/>
              </a:buClr>
              <a:buSzPct val="45000"/>
              <a:buFont typeface="Wingdings" charset="2"/>
              <a:buChar char=""/>
            </a:pPr>
            <a:r>
              <a:rPr b="0" lang="en-ZA" sz="2200" spc="-1" strike="noStrike">
                <a:solidFill>
                  <a:srgbClr val="1c1c1c"/>
                </a:solidFill>
                <a:latin typeface="Source Sans Pro Light"/>
                <a:ea typeface="DejaVu Sans"/>
              </a:rPr>
              <a:t>Selection of destination</a:t>
            </a:r>
            <a:endParaRPr b="0" lang="en-ZA" sz="2200" spc="-1" strike="noStrike">
              <a:latin typeface="Arial"/>
            </a:endParaRPr>
          </a:p>
          <a:p>
            <a:pPr lvl="1" marL="432000" indent="-212040">
              <a:lnSpc>
                <a:spcPct val="100000"/>
              </a:lnSpc>
              <a:spcAft>
                <a:spcPts val="1134"/>
              </a:spcAft>
              <a:buClr>
                <a:srgbClr val="000000"/>
              </a:buClr>
              <a:buSzPct val="45000"/>
              <a:buFont typeface="Wingdings" charset="2"/>
              <a:buChar char=""/>
            </a:pPr>
            <a:r>
              <a:rPr b="0" lang="en-ZA" sz="2200" spc="-1" strike="noStrike">
                <a:solidFill>
                  <a:srgbClr val="1c1c1c"/>
                </a:solidFill>
                <a:latin typeface="Source Sans Pro Light"/>
                <a:ea typeface="DejaVu Sans"/>
              </a:rPr>
              <a:t>Timing of bookings and peak season</a:t>
            </a:r>
            <a:endParaRPr b="0" lang="en-ZA" sz="2200" spc="-1" strike="noStrike">
              <a:latin typeface="Arial"/>
            </a:endParaRPr>
          </a:p>
          <a:p>
            <a:pPr lvl="1" marL="432000" indent="-212040">
              <a:lnSpc>
                <a:spcPct val="100000"/>
              </a:lnSpc>
              <a:spcAft>
                <a:spcPts val="1134"/>
              </a:spcAft>
              <a:buClr>
                <a:srgbClr val="000000"/>
              </a:buClr>
              <a:buSzPct val="45000"/>
              <a:buFont typeface="Wingdings" charset="2"/>
              <a:buChar char=""/>
            </a:pPr>
            <a:r>
              <a:rPr b="0" lang="en-ZA" sz="2200" spc="-1" strike="noStrike">
                <a:solidFill>
                  <a:srgbClr val="1c1c1c"/>
                </a:solidFill>
                <a:latin typeface="Source Sans Pro Light"/>
                <a:ea typeface="DejaVu Sans"/>
              </a:rPr>
              <a:t>Enjoyment of the vacation and ability to take part in activities</a:t>
            </a:r>
            <a:endParaRPr b="0" lang="en-ZA" sz="2200" spc="-1" strike="noStrike">
              <a:latin typeface="Arial"/>
            </a:endParaRPr>
          </a:p>
          <a:p>
            <a:pPr lvl="1" marL="432000" indent="-212040">
              <a:lnSpc>
                <a:spcPct val="100000"/>
              </a:lnSpc>
              <a:spcAft>
                <a:spcPts val="1134"/>
              </a:spcAft>
              <a:buClr>
                <a:srgbClr val="000000"/>
              </a:buClr>
              <a:buSzPct val="45000"/>
              <a:buFont typeface="Wingdings" charset="2"/>
              <a:buChar char=""/>
            </a:pPr>
            <a:r>
              <a:rPr b="0" lang="en-ZA" sz="2200" spc="-1" strike="noStrike">
                <a:solidFill>
                  <a:srgbClr val="1c1c1c"/>
                </a:solidFill>
                <a:latin typeface="Source Sans Pro Light"/>
                <a:ea typeface="DejaVu Sans"/>
              </a:rPr>
              <a:t>_______________________________________________________</a:t>
            </a:r>
            <a:endParaRPr b="0" lang="en-ZA" sz="2200" spc="-1" strike="noStrike">
              <a:latin typeface="Arial"/>
            </a:endParaRPr>
          </a:p>
          <a:p>
            <a:pPr lvl="1" marL="432000" indent="-212040">
              <a:lnSpc>
                <a:spcPct val="100000"/>
              </a:lnSpc>
              <a:spcAft>
                <a:spcPts val="1134"/>
              </a:spcAft>
              <a:buClr>
                <a:srgbClr val="000000"/>
              </a:buClr>
              <a:buSzPct val="45000"/>
              <a:buFont typeface="Wingdings" charset="2"/>
              <a:buChar char=""/>
            </a:pPr>
            <a:r>
              <a:rPr b="0" lang="en-ZA" sz="2200" spc="-1" strike="noStrike">
                <a:solidFill>
                  <a:srgbClr val="1c1c1c"/>
                </a:solidFill>
                <a:latin typeface="Source Sans Pro Light"/>
                <a:ea typeface="DejaVu Sans"/>
              </a:rPr>
              <a:t>Bad weather can serve as a deterrent to future visitors</a:t>
            </a:r>
            <a:endParaRPr b="0" lang="en-ZA" sz="2200" spc="-1" strike="noStrike">
              <a:latin typeface="Arial"/>
            </a:endParaRPr>
          </a:p>
          <a:p>
            <a:pPr lvl="1" marL="432000" indent="-212040">
              <a:lnSpc>
                <a:spcPct val="100000"/>
              </a:lnSpc>
              <a:spcAft>
                <a:spcPts val="1134"/>
              </a:spcAft>
              <a:buClr>
                <a:srgbClr val="000000"/>
              </a:buClr>
              <a:buSzPct val="45000"/>
              <a:buFont typeface="Wingdings" charset="2"/>
              <a:buChar char=""/>
            </a:pPr>
            <a:r>
              <a:rPr b="0" lang="en-ZA" sz="2200" spc="-1" strike="noStrike">
                <a:solidFill>
                  <a:srgbClr val="1c1c1c"/>
                </a:solidFill>
                <a:latin typeface="Source Sans Pro Light"/>
                <a:ea typeface="DejaVu Sans"/>
              </a:rPr>
              <a:t>Severe climatic events can destroy infrastructure and prevent access to a destination</a:t>
            </a:r>
            <a:endParaRPr b="0" lang="en-ZA" sz="2200" spc="-1" strike="noStrike">
              <a:latin typeface="Arial"/>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CustomShape 1"/>
          <p:cNvSpPr/>
          <p:nvPr/>
        </p:nvSpPr>
        <p:spPr>
          <a:xfrm>
            <a:off x="1068840" y="360000"/>
            <a:ext cx="8647560" cy="896400"/>
          </a:xfrm>
          <a:prstGeom prst="rect">
            <a:avLst/>
          </a:prstGeom>
          <a:noFill/>
          <a:ln>
            <a:noFill/>
          </a:ln>
        </p:spPr>
        <p:style>
          <a:lnRef idx="0"/>
          <a:fillRef idx="0"/>
          <a:effectRef idx="0"/>
          <a:fontRef idx="minor"/>
        </p:style>
        <p:txBody>
          <a:bodyPr lIns="0" rIns="0" tIns="0" bIns="0" anchor="ctr"/>
          <a:p>
            <a:pPr>
              <a:lnSpc>
                <a:spcPct val="100000"/>
              </a:lnSpc>
            </a:pPr>
            <a:r>
              <a:rPr b="1" lang="en-ZA" sz="4400" spc="-1" strike="noStrike">
                <a:solidFill>
                  <a:srgbClr val="ffffff"/>
                </a:solidFill>
                <a:latin typeface="Source Sans Pro Semibold"/>
                <a:ea typeface="DejaVu Sans"/>
              </a:rPr>
              <a:t>Mathematical Model</a:t>
            </a:r>
            <a:endParaRPr b="0" lang="en-ZA" sz="4400" spc="-1" strike="noStrike">
              <a:latin typeface="Arial"/>
            </a:endParaRPr>
          </a:p>
        </p:txBody>
      </p:sp>
      <p:pic>
        <p:nvPicPr>
          <p:cNvPr id="191" name="Picture 5" descr=""/>
          <p:cNvPicPr/>
          <p:nvPr/>
        </p:nvPicPr>
        <p:blipFill>
          <a:blip r:embed="rId1"/>
          <a:stretch/>
        </p:blipFill>
        <p:spPr>
          <a:xfrm>
            <a:off x="0" y="2055960"/>
            <a:ext cx="10080000" cy="3281040"/>
          </a:xfrm>
          <a:prstGeom prst="rect">
            <a:avLst/>
          </a:prstGeom>
          <a:ln>
            <a:noFill/>
          </a:ln>
        </p:spPr>
      </p:pic>
    </p:spTree>
  </p:cSld>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CustomShape 1"/>
          <p:cNvSpPr/>
          <p:nvPr/>
        </p:nvSpPr>
        <p:spPr>
          <a:xfrm>
            <a:off x="1068840" y="360000"/>
            <a:ext cx="8647560" cy="896400"/>
          </a:xfrm>
          <a:prstGeom prst="rect">
            <a:avLst/>
          </a:prstGeom>
          <a:noFill/>
          <a:ln>
            <a:noFill/>
          </a:ln>
        </p:spPr>
        <p:style>
          <a:lnRef idx="0"/>
          <a:fillRef idx="0"/>
          <a:effectRef idx="0"/>
          <a:fontRef idx="minor"/>
        </p:style>
        <p:txBody>
          <a:bodyPr lIns="0" rIns="0" tIns="0" bIns="0" anchor="ctr"/>
          <a:p>
            <a:pPr>
              <a:lnSpc>
                <a:spcPct val="100000"/>
              </a:lnSpc>
            </a:pPr>
            <a:r>
              <a:rPr b="1" lang="en-ZA" sz="4400" spc="-1" strike="noStrike">
                <a:solidFill>
                  <a:srgbClr val="ffffff"/>
                </a:solidFill>
                <a:latin typeface="Source Sans Pro Semibold"/>
                <a:ea typeface="DejaVu Sans"/>
              </a:rPr>
              <a:t>Mathematical Model</a:t>
            </a:r>
            <a:endParaRPr b="0" lang="en-ZA" sz="4400" spc="-1" strike="noStrike">
              <a:latin typeface="Arial"/>
            </a:endParaRPr>
          </a:p>
        </p:txBody>
      </p:sp>
      <p:pic>
        <p:nvPicPr>
          <p:cNvPr id="193" name="Picture 2" descr=""/>
          <p:cNvPicPr/>
          <p:nvPr/>
        </p:nvPicPr>
        <p:blipFill>
          <a:blip r:embed="rId1"/>
          <a:stretch/>
        </p:blipFill>
        <p:spPr>
          <a:xfrm>
            <a:off x="360" y="1368000"/>
            <a:ext cx="10080000" cy="995040"/>
          </a:xfrm>
          <a:prstGeom prst="rect">
            <a:avLst/>
          </a:prstGeom>
          <a:ln>
            <a:noFill/>
          </a:ln>
        </p:spPr>
      </p:pic>
      <p:pic>
        <p:nvPicPr>
          <p:cNvPr id="194" name="Picture 6" descr=""/>
          <p:cNvPicPr/>
          <p:nvPr/>
        </p:nvPicPr>
        <p:blipFill>
          <a:blip r:embed="rId2"/>
          <a:stretch/>
        </p:blipFill>
        <p:spPr>
          <a:xfrm>
            <a:off x="0" y="2736000"/>
            <a:ext cx="9071640" cy="3853800"/>
          </a:xfrm>
          <a:prstGeom prst="rect">
            <a:avLst/>
          </a:prstGeom>
          <a:ln>
            <a:noFill/>
          </a:ln>
        </p:spPr>
      </p:pic>
    </p:spTree>
  </p:cSld>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5" name="Picture 6" descr=""/>
          <p:cNvPicPr/>
          <p:nvPr/>
        </p:nvPicPr>
        <p:blipFill>
          <a:blip r:embed="rId1"/>
          <a:srcRect l="0" t="2122" r="0" b="0"/>
          <a:stretch/>
        </p:blipFill>
        <p:spPr>
          <a:xfrm>
            <a:off x="0" y="2016000"/>
            <a:ext cx="10080000" cy="4302360"/>
          </a:xfrm>
          <a:prstGeom prst="rect">
            <a:avLst/>
          </a:prstGeom>
          <a:ln>
            <a:noFill/>
          </a:ln>
        </p:spPr>
      </p:pic>
      <p:sp>
        <p:nvSpPr>
          <p:cNvPr id="196" name="CustomShape 1"/>
          <p:cNvSpPr/>
          <p:nvPr/>
        </p:nvSpPr>
        <p:spPr>
          <a:xfrm>
            <a:off x="1260360" y="432000"/>
            <a:ext cx="6587280" cy="742680"/>
          </a:xfrm>
          <a:prstGeom prst="rect">
            <a:avLst/>
          </a:prstGeom>
          <a:noFill/>
          <a:ln>
            <a:noFill/>
          </a:ln>
        </p:spPr>
        <p:style>
          <a:lnRef idx="0"/>
          <a:fillRef idx="0"/>
          <a:effectRef idx="0"/>
          <a:fontRef idx="minor"/>
        </p:style>
        <p:txBody>
          <a:bodyPr lIns="90000" rIns="90000" tIns="45000" bIns="45000"/>
          <a:p>
            <a:pPr>
              <a:lnSpc>
                <a:spcPct val="100000"/>
              </a:lnSpc>
            </a:pPr>
            <a:r>
              <a:rPr b="1" lang="en-ZA" sz="4400" spc="-1" strike="noStrike">
                <a:solidFill>
                  <a:srgbClr val="ffffff"/>
                </a:solidFill>
                <a:latin typeface="Source Sans Pro Semibold"/>
                <a:ea typeface="DejaVu Sans"/>
              </a:rPr>
              <a:t>Mathematical Model</a:t>
            </a:r>
            <a:endParaRPr b="0" lang="en-ZA" sz="4400" spc="-1" strike="noStrike">
              <a:latin typeface="Arial"/>
            </a:endParaRPr>
          </a:p>
        </p:txBody>
      </p:sp>
    </p:spTree>
  </p:cSld>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7" name="Picture 2" descr=""/>
          <p:cNvPicPr/>
          <p:nvPr/>
        </p:nvPicPr>
        <p:blipFill>
          <a:blip r:embed="rId1"/>
          <a:stretch/>
        </p:blipFill>
        <p:spPr>
          <a:xfrm>
            <a:off x="1698120" y="1504440"/>
            <a:ext cx="6905160" cy="5120640"/>
          </a:xfrm>
          <a:prstGeom prst="rect">
            <a:avLst/>
          </a:prstGeom>
          <a:ln>
            <a:noFill/>
          </a:ln>
        </p:spPr>
      </p:pic>
      <mc:AlternateContent>
        <mc:Choice xmlns:a14="http://schemas.microsoft.com/office/drawing/2010/main" Requires="a14">
          <p:sp>
            <p:nvSpPr>
              <p:cNvPr id="198" name="Formula 1"/>
              <p:cNvSpPr txBox="1"/>
              <p:nvPr/>
            </p:nvSpPr>
            <p:spPr>
              <a:xfrm>
                <a:off x="2066400" y="3780000"/>
                <a:ext cx="435240" cy="614880"/>
              </a:xfrm>
              <a:prstGeom prst="rect">
                <a:avLst/>
              </a:prstGeom>
            </p:spPr>
            <p:txBody>
              <a:bodyPr/>
              <a:p>
                <a14:m>
                  <m:oMath xmlns:m="http://schemas.openxmlformats.org/officeDocument/2006/math">
                    <m:r>
                      <m:t xml:space="preserve">∴</m:t>
                    </m:r>
                  </m:oMath>
                </a14:m>
              </a:p>
            </p:txBody>
          </p:sp>
        </mc:Choice>
        <mc:Fallback/>
      </mc:AlternateContent>
      <p:sp>
        <p:nvSpPr>
          <p:cNvPr id="199" name="CustomShape 2"/>
          <p:cNvSpPr/>
          <p:nvPr/>
        </p:nvSpPr>
        <p:spPr>
          <a:xfrm>
            <a:off x="2066400" y="3780000"/>
            <a:ext cx="435240" cy="614880"/>
          </a:xfrm>
          <a:prstGeom prst="rect">
            <a:avLst/>
          </a:prstGeom>
          <a:blipFill rotWithShape="0">
            <a:blip r:embed="rId2"/>
            <a:stretch>
              <a:fillRect/>
            </a:stretch>
          </a:blipFill>
          <a:ln>
            <a:noFill/>
          </a:ln>
        </p:spPr>
        <p:style>
          <a:lnRef idx="0"/>
          <a:fillRef idx="0"/>
          <a:effectRef idx="0"/>
          <a:fontRef idx="minor"/>
        </p:style>
        <p:txBody>
          <a:bodyPr lIns="90000" rIns="90000" tIns="45000" bIns="45000"/>
          <a:p>
            <a:pPr>
              <a:lnSpc>
                <a:spcPct val="100000"/>
              </a:lnSpc>
            </a:pPr>
            <a:r>
              <a:rPr b="0" lang="en-ZA" sz="1800" spc="-1" strike="noStrike">
                <a:solidFill>
                  <a:srgbClr val="000000"/>
                </a:solidFill>
                <a:latin typeface="Arial"/>
                <a:ea typeface="DejaVu Sans"/>
              </a:rPr>
              <a:t> </a:t>
            </a:r>
            <a:endParaRPr b="0" lang="en-ZA" sz="1800" spc="-1" strike="noStrike">
              <a:latin typeface="Arial"/>
            </a:endParaRPr>
          </a:p>
        </p:txBody>
      </p:sp>
      <p:sp>
        <p:nvSpPr>
          <p:cNvPr id="200" name="CustomShape 3"/>
          <p:cNvSpPr/>
          <p:nvPr/>
        </p:nvSpPr>
        <p:spPr>
          <a:xfrm>
            <a:off x="1440000" y="336960"/>
            <a:ext cx="6587280" cy="742680"/>
          </a:xfrm>
          <a:prstGeom prst="rect">
            <a:avLst/>
          </a:prstGeom>
          <a:noFill/>
          <a:ln>
            <a:noFill/>
          </a:ln>
        </p:spPr>
        <p:style>
          <a:lnRef idx="0"/>
          <a:fillRef idx="0"/>
          <a:effectRef idx="0"/>
          <a:fontRef idx="minor"/>
        </p:style>
        <p:txBody>
          <a:bodyPr lIns="90000" rIns="90000" tIns="45000" bIns="45000"/>
          <a:p>
            <a:pPr>
              <a:lnSpc>
                <a:spcPct val="100000"/>
              </a:lnSpc>
            </a:pPr>
            <a:r>
              <a:rPr b="1" lang="en-ZA" sz="4400" spc="-1" strike="noStrike">
                <a:solidFill>
                  <a:srgbClr val="ffffff"/>
                </a:solidFill>
                <a:latin typeface="Source Sans Pro Semibold"/>
                <a:ea typeface="DejaVu Sans"/>
              </a:rPr>
              <a:t>Mathematical Model</a:t>
            </a:r>
            <a:endParaRPr b="0" lang="en-ZA" sz="4400" spc="-1" strike="noStrike">
              <a:latin typeface="Arial"/>
            </a:endParaRPr>
          </a:p>
        </p:txBody>
      </p:sp>
    </p:spTree>
  </p:cSld>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CustomShape 1"/>
          <p:cNvSpPr/>
          <p:nvPr/>
        </p:nvSpPr>
        <p:spPr>
          <a:xfrm>
            <a:off x="1068840" y="360000"/>
            <a:ext cx="8647560" cy="896400"/>
          </a:xfrm>
          <a:prstGeom prst="rect">
            <a:avLst/>
          </a:prstGeom>
          <a:noFill/>
          <a:ln>
            <a:noFill/>
          </a:ln>
        </p:spPr>
        <p:style>
          <a:lnRef idx="0"/>
          <a:fillRef idx="0"/>
          <a:effectRef idx="0"/>
          <a:fontRef idx="minor"/>
        </p:style>
        <p:txBody>
          <a:bodyPr lIns="0" rIns="0" tIns="0" bIns="0" anchor="ctr"/>
          <a:p>
            <a:pPr>
              <a:lnSpc>
                <a:spcPct val="100000"/>
              </a:lnSpc>
            </a:pPr>
            <a:r>
              <a:rPr b="1" lang="en-ZA" sz="3200" spc="-1" strike="noStrike">
                <a:solidFill>
                  <a:srgbClr val="ffffff"/>
                </a:solidFill>
                <a:latin typeface="Source Sans Pro Semibold"/>
                <a:ea typeface="DejaVu Sans"/>
              </a:rPr>
              <a:t>Optimization Procedure</a:t>
            </a:r>
            <a:endParaRPr b="0" lang="en-ZA" sz="3200" spc="-1" strike="noStrike">
              <a:latin typeface="Arial"/>
            </a:endParaRPr>
          </a:p>
        </p:txBody>
      </p:sp>
      <p:pic>
        <p:nvPicPr>
          <p:cNvPr id="202" name="Picture 6" descr=""/>
          <p:cNvPicPr/>
          <p:nvPr/>
        </p:nvPicPr>
        <p:blipFill>
          <a:blip r:embed="rId1"/>
          <a:stretch/>
        </p:blipFill>
        <p:spPr>
          <a:xfrm>
            <a:off x="1068840" y="1550160"/>
            <a:ext cx="6114240" cy="5218920"/>
          </a:xfrm>
          <a:prstGeom prst="rect">
            <a:avLst/>
          </a:prstGeom>
          <a:ln>
            <a:noFill/>
          </a:ln>
        </p:spPr>
      </p:pic>
    </p:spTree>
  </p:cSld>
  <p:timing>
    <p:tnLst>
      <p:par>
        <p:cTn id="47" dur="indefinite" restart="never" nodeType="tmRoot">
          <p:childTnLst>
            <p:seq>
              <p:cTn id="48"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CustomShape 1"/>
          <p:cNvSpPr/>
          <p:nvPr/>
        </p:nvSpPr>
        <p:spPr>
          <a:xfrm>
            <a:off x="1068840" y="360000"/>
            <a:ext cx="8647560" cy="896400"/>
          </a:xfrm>
          <a:prstGeom prst="rect">
            <a:avLst/>
          </a:prstGeom>
          <a:noFill/>
          <a:ln>
            <a:noFill/>
          </a:ln>
        </p:spPr>
        <p:style>
          <a:lnRef idx="0"/>
          <a:fillRef idx="0"/>
          <a:effectRef idx="0"/>
          <a:fontRef idx="minor"/>
        </p:style>
        <p:txBody>
          <a:bodyPr lIns="0" rIns="0" tIns="0" bIns="0" anchor="ctr"/>
          <a:p>
            <a:pPr>
              <a:lnSpc>
                <a:spcPct val="100000"/>
              </a:lnSpc>
            </a:pPr>
            <a:r>
              <a:rPr b="1" lang="en-ZA" sz="3200" spc="-1" strike="noStrike">
                <a:solidFill>
                  <a:srgbClr val="ffffff"/>
                </a:solidFill>
                <a:latin typeface="Source Sans Pro Semibold"/>
                <a:ea typeface="DejaVu Sans"/>
              </a:rPr>
              <a:t>Estimation of TCI</a:t>
            </a:r>
            <a:endParaRPr b="0" lang="en-ZA" sz="3200" spc="-1" strike="noStrike">
              <a:latin typeface="Arial"/>
            </a:endParaRPr>
          </a:p>
        </p:txBody>
      </p:sp>
      <p:pic>
        <p:nvPicPr>
          <p:cNvPr id="204" name="Picture 2" descr=""/>
          <p:cNvPicPr/>
          <p:nvPr/>
        </p:nvPicPr>
        <p:blipFill>
          <a:blip r:embed="rId1"/>
          <a:stretch/>
        </p:blipFill>
        <p:spPr>
          <a:xfrm>
            <a:off x="201960" y="1928880"/>
            <a:ext cx="9878040" cy="2964600"/>
          </a:xfrm>
          <a:prstGeom prst="rect">
            <a:avLst/>
          </a:prstGeom>
          <a:ln>
            <a:noFill/>
          </a:ln>
        </p:spPr>
      </p:pic>
    </p:spTree>
  </p:cSld>
  <p:timing>
    <p:tnLst>
      <p:par>
        <p:cTn id="49" dur="indefinite" restart="never" nodeType="tmRoot">
          <p:childTnLst>
            <p:seq>
              <p:cTn id="50"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CustomShape 1"/>
          <p:cNvSpPr/>
          <p:nvPr/>
        </p:nvSpPr>
        <p:spPr>
          <a:xfrm>
            <a:off x="360000" y="360000"/>
            <a:ext cx="9356040" cy="896040"/>
          </a:xfrm>
          <a:prstGeom prst="rect">
            <a:avLst/>
          </a:prstGeom>
          <a:noFill/>
          <a:ln>
            <a:noFill/>
          </a:ln>
        </p:spPr>
        <p:style>
          <a:lnRef idx="0"/>
          <a:fillRef idx="0"/>
          <a:effectRef idx="0"/>
          <a:fontRef idx="minor"/>
        </p:style>
        <p:txBody>
          <a:bodyPr lIns="0" rIns="0" tIns="0" bIns="0" anchor="ctr"/>
          <a:p>
            <a:pPr algn="ctr">
              <a:lnSpc>
                <a:spcPct val="100000"/>
              </a:lnSpc>
            </a:pPr>
            <a:r>
              <a:rPr b="0" lang="en-ZA" sz="4400" spc="-1" strike="noStrike">
                <a:solidFill>
                  <a:srgbClr val="ffffff"/>
                </a:solidFill>
                <a:latin typeface="Arial"/>
                <a:ea typeface="DejaVu Sans"/>
              </a:rPr>
              <a:t>Results and Discussion</a:t>
            </a:r>
            <a:endParaRPr b="0" lang="en-ZA" sz="4400" spc="-1" strike="noStrike">
              <a:latin typeface="Arial"/>
            </a:endParaRPr>
          </a:p>
        </p:txBody>
      </p:sp>
      <p:pic>
        <p:nvPicPr>
          <p:cNvPr id="206" name="" descr=""/>
          <p:cNvPicPr/>
          <p:nvPr/>
        </p:nvPicPr>
        <p:blipFill>
          <a:blip r:embed="rId1"/>
          <a:stretch/>
        </p:blipFill>
        <p:spPr>
          <a:xfrm>
            <a:off x="190800" y="1512000"/>
            <a:ext cx="9672480" cy="5471280"/>
          </a:xfrm>
          <a:prstGeom prst="rect">
            <a:avLst/>
          </a:prstGeom>
          <a:ln>
            <a:noFill/>
          </a:ln>
        </p:spPr>
      </p:pic>
    </p:spTree>
  </p:cSld>
  <p:timing>
    <p:tnLst>
      <p:par>
        <p:cTn id="51" dur="indefinite" restart="never" nodeType="tmRoot">
          <p:childTnLst>
            <p:seq>
              <p:cTn id="52" dur="indefinite"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CustomShape 1"/>
          <p:cNvSpPr/>
          <p:nvPr/>
        </p:nvSpPr>
        <p:spPr>
          <a:xfrm>
            <a:off x="360000" y="360000"/>
            <a:ext cx="9356040" cy="896040"/>
          </a:xfrm>
          <a:prstGeom prst="rect">
            <a:avLst/>
          </a:prstGeom>
          <a:noFill/>
          <a:ln>
            <a:noFill/>
          </a:ln>
        </p:spPr>
        <p:style>
          <a:lnRef idx="0"/>
          <a:fillRef idx="0"/>
          <a:effectRef idx="0"/>
          <a:fontRef idx="minor"/>
        </p:style>
        <p:txBody>
          <a:bodyPr lIns="0" rIns="0" tIns="0" bIns="0" anchor="ctr"/>
          <a:p>
            <a:pPr algn="ctr">
              <a:lnSpc>
                <a:spcPct val="100000"/>
              </a:lnSpc>
            </a:pPr>
            <a:r>
              <a:rPr b="0" lang="en-ZA" sz="4400" spc="-1" strike="noStrike">
                <a:solidFill>
                  <a:srgbClr val="ffffff"/>
                </a:solidFill>
                <a:latin typeface="Arial"/>
                <a:ea typeface="DejaVu Sans"/>
              </a:rPr>
              <a:t>Results and Discussion</a:t>
            </a:r>
            <a:endParaRPr b="0" lang="en-ZA" sz="4400" spc="-1" strike="noStrike">
              <a:latin typeface="Arial"/>
            </a:endParaRPr>
          </a:p>
        </p:txBody>
      </p:sp>
      <p:pic>
        <p:nvPicPr>
          <p:cNvPr id="208" name="" descr=""/>
          <p:cNvPicPr/>
          <p:nvPr/>
        </p:nvPicPr>
        <p:blipFill>
          <a:blip r:embed="rId1"/>
          <a:stretch/>
        </p:blipFill>
        <p:spPr>
          <a:xfrm>
            <a:off x="1080000" y="1584000"/>
            <a:ext cx="8207280" cy="5111280"/>
          </a:xfrm>
          <a:prstGeom prst="rect">
            <a:avLst/>
          </a:prstGeom>
          <a:ln>
            <a:noFill/>
          </a:ln>
        </p:spPr>
      </p:pic>
    </p:spTree>
  </p:cSld>
  <p:timing>
    <p:tnLst>
      <p:par>
        <p:cTn id="53" dur="indefinite" restart="never" nodeType="tmRoot">
          <p:childTnLst>
            <p:seq>
              <p:cTn id="54" dur="indefinite"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CustomShape 1"/>
          <p:cNvSpPr/>
          <p:nvPr/>
        </p:nvSpPr>
        <p:spPr>
          <a:xfrm>
            <a:off x="360000" y="360000"/>
            <a:ext cx="9356040" cy="896040"/>
          </a:xfrm>
          <a:prstGeom prst="rect">
            <a:avLst/>
          </a:prstGeom>
          <a:noFill/>
          <a:ln>
            <a:noFill/>
          </a:ln>
        </p:spPr>
        <p:style>
          <a:lnRef idx="0"/>
          <a:fillRef idx="0"/>
          <a:effectRef idx="0"/>
          <a:fontRef idx="minor"/>
        </p:style>
        <p:txBody>
          <a:bodyPr lIns="0" rIns="0" tIns="0" bIns="0" anchor="ctr"/>
          <a:p>
            <a:pPr algn="ctr">
              <a:lnSpc>
                <a:spcPct val="100000"/>
              </a:lnSpc>
            </a:pPr>
            <a:r>
              <a:rPr b="0" lang="en-ZA" sz="4400" spc="-1" strike="noStrike">
                <a:solidFill>
                  <a:srgbClr val="ffffff"/>
                </a:solidFill>
                <a:latin typeface="Arial"/>
                <a:ea typeface="DejaVu Sans"/>
              </a:rPr>
              <a:t>Results and Discussion</a:t>
            </a:r>
            <a:endParaRPr b="0" lang="en-ZA" sz="4400" spc="-1" strike="noStrike">
              <a:latin typeface="Arial"/>
            </a:endParaRPr>
          </a:p>
        </p:txBody>
      </p:sp>
      <p:pic>
        <p:nvPicPr>
          <p:cNvPr id="210" name="" descr=""/>
          <p:cNvPicPr/>
          <p:nvPr/>
        </p:nvPicPr>
        <p:blipFill>
          <a:blip r:embed="rId1"/>
          <a:stretch/>
        </p:blipFill>
        <p:spPr>
          <a:xfrm>
            <a:off x="792000" y="2160000"/>
            <a:ext cx="6983280" cy="4018320"/>
          </a:xfrm>
          <a:prstGeom prst="rect">
            <a:avLst/>
          </a:prstGeom>
          <a:ln>
            <a:noFill/>
          </a:ln>
        </p:spPr>
      </p:pic>
    </p:spTree>
  </p:cSld>
  <p:timing>
    <p:tnLst>
      <p:par>
        <p:cTn id="55" dur="indefinite" restart="never" nodeType="tmRoot">
          <p:childTnLst>
            <p:seq>
              <p:cTn id="56" dur="indefinite"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CustomShape 1"/>
          <p:cNvSpPr/>
          <p:nvPr/>
        </p:nvSpPr>
        <p:spPr>
          <a:xfrm>
            <a:off x="360000" y="360000"/>
            <a:ext cx="9356040" cy="896040"/>
          </a:xfrm>
          <a:prstGeom prst="rect">
            <a:avLst/>
          </a:prstGeom>
          <a:noFill/>
          <a:ln>
            <a:noFill/>
          </a:ln>
        </p:spPr>
        <p:style>
          <a:lnRef idx="0"/>
          <a:fillRef idx="0"/>
          <a:effectRef idx="0"/>
          <a:fontRef idx="minor"/>
        </p:style>
        <p:txBody>
          <a:bodyPr lIns="0" rIns="0" tIns="0" bIns="0" anchor="ctr"/>
          <a:p>
            <a:pPr algn="ctr">
              <a:lnSpc>
                <a:spcPct val="100000"/>
              </a:lnSpc>
            </a:pPr>
            <a:r>
              <a:rPr b="0" lang="en-ZA" sz="4400" spc="-1" strike="noStrike">
                <a:solidFill>
                  <a:srgbClr val="ffffff"/>
                </a:solidFill>
                <a:latin typeface="Arial"/>
                <a:ea typeface="DejaVu Sans"/>
              </a:rPr>
              <a:t>Results and Discussion</a:t>
            </a:r>
            <a:endParaRPr b="0" lang="en-ZA" sz="4400" spc="-1" strike="noStrike">
              <a:latin typeface="Arial"/>
            </a:endParaRPr>
          </a:p>
        </p:txBody>
      </p:sp>
      <p:pic>
        <p:nvPicPr>
          <p:cNvPr id="212" name="" descr=""/>
          <p:cNvPicPr/>
          <p:nvPr/>
        </p:nvPicPr>
        <p:blipFill>
          <a:blip r:embed="rId1"/>
          <a:stretch/>
        </p:blipFill>
        <p:spPr>
          <a:xfrm>
            <a:off x="576000" y="1914840"/>
            <a:ext cx="9106920" cy="3844440"/>
          </a:xfrm>
          <a:prstGeom prst="rect">
            <a:avLst/>
          </a:prstGeom>
          <a:ln>
            <a:noFill/>
          </a:ln>
        </p:spPr>
      </p:pic>
    </p:spTree>
  </p:cSld>
  <p:timing>
    <p:tnLst>
      <p:par>
        <p:cTn id="57" dur="indefinite" restart="never" nodeType="tmRoot">
          <p:childTnLst>
            <p:seq>
              <p:cTn id="58"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CustomShape 1"/>
          <p:cNvSpPr/>
          <p:nvPr/>
        </p:nvSpPr>
        <p:spPr>
          <a:xfrm>
            <a:off x="360000" y="360000"/>
            <a:ext cx="9356040" cy="896040"/>
          </a:xfrm>
          <a:prstGeom prst="rect">
            <a:avLst/>
          </a:prstGeom>
          <a:noFill/>
          <a:ln>
            <a:noFill/>
          </a:ln>
        </p:spPr>
        <p:style>
          <a:lnRef idx="0"/>
          <a:fillRef idx="0"/>
          <a:effectRef idx="0"/>
          <a:fontRef idx="minor"/>
        </p:style>
        <p:txBody>
          <a:bodyPr lIns="0" rIns="0" tIns="0" bIns="0" anchor="b"/>
          <a:p>
            <a:pPr>
              <a:lnSpc>
                <a:spcPct val="100000"/>
              </a:lnSpc>
            </a:pPr>
            <a:r>
              <a:rPr b="1" lang="en-ZA" sz="3200" spc="-1" strike="noStrike">
                <a:solidFill>
                  <a:srgbClr val="ffffff"/>
                </a:solidFill>
                <a:latin typeface="Source Sans Pro Black"/>
                <a:ea typeface="DejaVu Sans"/>
              </a:rPr>
              <a:t>Introduction....Cont</a:t>
            </a:r>
            <a:endParaRPr b="0" lang="en-ZA" sz="3200" spc="-1" strike="noStrike">
              <a:latin typeface="Arial"/>
            </a:endParaRPr>
          </a:p>
        </p:txBody>
      </p:sp>
      <p:sp>
        <p:nvSpPr>
          <p:cNvPr id="131" name="CustomShape 2"/>
          <p:cNvSpPr/>
          <p:nvPr/>
        </p:nvSpPr>
        <p:spPr>
          <a:xfrm>
            <a:off x="360000" y="1980000"/>
            <a:ext cx="9176040" cy="4676040"/>
          </a:xfrm>
          <a:prstGeom prst="rect">
            <a:avLst/>
          </a:prstGeom>
          <a:noFill/>
          <a:ln>
            <a:noFill/>
          </a:ln>
        </p:spPr>
        <p:style>
          <a:lnRef idx="0"/>
          <a:fillRef idx="0"/>
          <a:effectRef idx="0"/>
          <a:fontRef idx="minor"/>
        </p:style>
        <p:txBody>
          <a:bodyPr lIns="0" rIns="0" tIns="0" bIns="0">
            <a:normAutofit/>
          </a:bodyPr>
          <a:p>
            <a:pPr>
              <a:lnSpc>
                <a:spcPct val="100000"/>
              </a:lnSpc>
              <a:spcAft>
                <a:spcPts val="1142"/>
              </a:spcAft>
            </a:pPr>
            <a:r>
              <a:rPr b="1" lang="en-ZA" sz="2600" spc="-1" strike="noStrike">
                <a:solidFill>
                  <a:srgbClr val="1c1c1c"/>
                </a:solidFill>
                <a:latin typeface="Source Sans Pro Semibold"/>
                <a:ea typeface="DejaVu Sans"/>
              </a:rPr>
              <a:t>Climate Suitability for Tourism</a:t>
            </a:r>
            <a:endParaRPr b="0" lang="en-ZA" sz="2600" spc="-1" strike="noStrike">
              <a:latin typeface="Arial"/>
            </a:endParaRPr>
          </a:p>
          <a:p>
            <a:pPr>
              <a:lnSpc>
                <a:spcPct val="100000"/>
              </a:lnSpc>
              <a:spcAft>
                <a:spcPts val="1142"/>
              </a:spcAft>
            </a:pPr>
            <a:r>
              <a:rPr b="0" lang="en-ZA" sz="2600" spc="-1" strike="noStrike">
                <a:solidFill>
                  <a:srgbClr val="1c1c1c"/>
                </a:solidFill>
                <a:latin typeface="Source Sans Pro Semibold"/>
                <a:ea typeface="DejaVu Sans"/>
              </a:rPr>
              <a:t>defined by: </a:t>
            </a:r>
            <a:endParaRPr b="0" lang="en-ZA" sz="2600" spc="-1" strike="noStrike">
              <a:latin typeface="Arial"/>
            </a:endParaRPr>
          </a:p>
          <a:p>
            <a:pPr lvl="2" marL="648000" indent="-212040">
              <a:lnSpc>
                <a:spcPct val="100000"/>
              </a:lnSpc>
              <a:spcAft>
                <a:spcPts val="850"/>
              </a:spcAft>
              <a:buClr>
                <a:srgbClr val="000000"/>
              </a:buClr>
              <a:buSzPct val="45000"/>
              <a:buFont typeface="Wingdings" charset="2"/>
              <a:buChar char=""/>
            </a:pPr>
            <a:r>
              <a:rPr b="0" lang="en-ZA" sz="1500" spc="-1" strike="noStrike">
                <a:solidFill>
                  <a:srgbClr val="1c1c1c"/>
                </a:solidFill>
                <a:latin typeface="Source Sans Pro Light"/>
                <a:ea typeface="DejaVu Sans"/>
              </a:rPr>
              <a:t>Temperatures within human comfort levels</a:t>
            </a:r>
            <a:endParaRPr b="0" lang="en-ZA" sz="1500" spc="-1" strike="noStrike">
              <a:latin typeface="Arial"/>
            </a:endParaRPr>
          </a:p>
          <a:p>
            <a:pPr lvl="2" marL="648000" indent="-212040">
              <a:lnSpc>
                <a:spcPct val="100000"/>
              </a:lnSpc>
              <a:spcAft>
                <a:spcPts val="850"/>
              </a:spcAft>
              <a:buClr>
                <a:srgbClr val="000000"/>
              </a:buClr>
              <a:buSzPct val="45000"/>
              <a:buFont typeface="Wingdings" charset="2"/>
              <a:buChar char=""/>
            </a:pPr>
            <a:r>
              <a:rPr b="0" lang="en-ZA" sz="1500" spc="-1" strike="noStrike">
                <a:solidFill>
                  <a:srgbClr val="1c1c1c"/>
                </a:solidFill>
                <a:latin typeface="Source Sans Pro Light"/>
                <a:ea typeface="DejaVu Sans"/>
              </a:rPr>
              <a:t>No rainfall</a:t>
            </a:r>
            <a:endParaRPr b="0" lang="en-ZA" sz="1500" spc="-1" strike="noStrike">
              <a:latin typeface="Arial"/>
            </a:endParaRPr>
          </a:p>
          <a:p>
            <a:pPr lvl="2" marL="648000" indent="-212040">
              <a:lnSpc>
                <a:spcPct val="100000"/>
              </a:lnSpc>
              <a:spcAft>
                <a:spcPts val="850"/>
              </a:spcAft>
              <a:buClr>
                <a:srgbClr val="000000"/>
              </a:buClr>
              <a:buSzPct val="45000"/>
              <a:buFont typeface="Wingdings" charset="2"/>
              <a:buChar char=""/>
            </a:pPr>
            <a:r>
              <a:rPr b="0" lang="en-ZA" sz="1500" spc="-1" strike="noStrike">
                <a:solidFill>
                  <a:srgbClr val="1c1c1c"/>
                </a:solidFill>
                <a:latin typeface="Source Sans Pro Light"/>
                <a:ea typeface="DejaVu Sans"/>
              </a:rPr>
              <a:t>Low wind speed</a:t>
            </a:r>
            <a:endParaRPr b="0" lang="en-ZA" sz="1500" spc="-1" strike="noStrike">
              <a:latin typeface="Arial"/>
            </a:endParaRPr>
          </a:p>
          <a:p>
            <a:pPr lvl="2" marL="648000" indent="-212040">
              <a:lnSpc>
                <a:spcPct val="100000"/>
              </a:lnSpc>
              <a:spcAft>
                <a:spcPts val="850"/>
              </a:spcAft>
              <a:buClr>
                <a:srgbClr val="000000"/>
              </a:buClr>
              <a:buSzPct val="45000"/>
              <a:buFont typeface="Wingdings" charset="2"/>
              <a:buChar char=""/>
            </a:pPr>
            <a:r>
              <a:rPr b="0" lang="en-ZA" sz="1500" spc="-1" strike="noStrike">
                <a:solidFill>
                  <a:srgbClr val="1c1c1c"/>
                </a:solidFill>
                <a:latin typeface="Source Sans Pro Light"/>
                <a:ea typeface="DejaVu Sans"/>
              </a:rPr>
              <a:t>Low humidity</a:t>
            </a:r>
            <a:endParaRPr b="0" lang="en-ZA" sz="1500" spc="-1" strike="noStrike">
              <a:latin typeface="Arial"/>
            </a:endParaRPr>
          </a:p>
          <a:p>
            <a:pPr lvl="2" marL="648000" indent="-212040">
              <a:lnSpc>
                <a:spcPct val="100000"/>
              </a:lnSpc>
              <a:spcAft>
                <a:spcPts val="850"/>
              </a:spcAft>
              <a:buClr>
                <a:srgbClr val="000000"/>
              </a:buClr>
              <a:buSzPct val="45000"/>
              <a:buFont typeface="Wingdings" charset="2"/>
              <a:buChar char=""/>
            </a:pPr>
            <a:r>
              <a:rPr b="0" lang="en-ZA" sz="1500" spc="-1" strike="noStrike">
                <a:solidFill>
                  <a:srgbClr val="1c1c1c"/>
                </a:solidFill>
                <a:latin typeface="Source Sans Pro Light"/>
                <a:ea typeface="DejaVu Sans"/>
              </a:rPr>
              <a:t>Little to no cloud cover</a:t>
            </a:r>
            <a:endParaRPr b="0" lang="en-ZA" sz="1500" spc="-1" strike="noStrike">
              <a:latin typeface="Arial"/>
            </a:endParaRPr>
          </a:p>
          <a:p>
            <a:pPr lvl="2" marL="648000" indent="-212040">
              <a:lnSpc>
                <a:spcPct val="100000"/>
              </a:lnSpc>
              <a:spcAft>
                <a:spcPts val="850"/>
              </a:spcAft>
              <a:buClr>
                <a:srgbClr val="000000"/>
              </a:buClr>
              <a:buSzPct val="45000"/>
              <a:buFont typeface="Wingdings" charset="2"/>
              <a:buChar char=""/>
            </a:pPr>
            <a:r>
              <a:rPr b="0" lang="en-ZA" sz="1600" spc="-1" strike="noStrike">
                <a:solidFill>
                  <a:srgbClr val="1c1c1c"/>
                </a:solidFill>
                <a:latin typeface="Source Sans Pro Light"/>
                <a:ea typeface="DejaVu Sans"/>
              </a:rPr>
              <a:t>Maximised sunshine hours</a:t>
            </a:r>
            <a:endParaRPr b="0" lang="en-ZA" sz="1600" spc="-1" strike="noStrike">
              <a:latin typeface="Arial"/>
            </a:endParaRPr>
          </a:p>
          <a:p>
            <a:pPr>
              <a:lnSpc>
                <a:spcPct val="100000"/>
              </a:lnSpc>
              <a:spcAft>
                <a:spcPts val="850"/>
              </a:spcAft>
            </a:pPr>
            <a:r>
              <a:rPr b="0" lang="en-ZA" sz="2600" spc="-1" strike="noStrike">
                <a:solidFill>
                  <a:srgbClr val="1c1c1c"/>
                </a:solidFill>
                <a:latin typeface="Source Sans Pro Semibold"/>
                <a:ea typeface="Noto Sans CJK SC"/>
              </a:rPr>
              <a:t>TCI formula: TCI = 2(4CD+CA+2R+2S+W)</a:t>
            </a:r>
            <a:r>
              <a:rPr b="0" lang="en-ZA" sz="2280" spc="-1" strike="noStrike">
                <a:solidFill>
                  <a:srgbClr val="1c1c1c"/>
                </a:solidFill>
                <a:latin typeface="Source Sans Pro Semibold"/>
                <a:ea typeface="DejaVu Sans"/>
              </a:rPr>
              <a:t>(Mieczkowski, 1985)</a:t>
            </a:r>
            <a:endParaRPr b="0" lang="en-ZA" sz="2280" spc="-1" strike="noStrike">
              <a:latin typeface="Arial"/>
            </a:endParaRPr>
          </a:p>
          <a:p>
            <a:pPr marL="216000" indent="-212400">
              <a:lnSpc>
                <a:spcPct val="100000"/>
              </a:lnSpc>
              <a:spcAft>
                <a:spcPts val="850"/>
              </a:spcAft>
              <a:buClr>
                <a:srgbClr val="1c1c1c"/>
              </a:buClr>
              <a:buFont typeface="Symbol"/>
              <a:buChar char=""/>
            </a:pPr>
            <a:r>
              <a:rPr b="0" lang="en-ZA" sz="1600" spc="-1" strike="noStrike">
                <a:solidFill>
                  <a:srgbClr val="1c1c1c"/>
                </a:solidFill>
                <a:latin typeface="Source Sans Pro Semibold"/>
                <a:ea typeface="DejaVu Sans"/>
              </a:rPr>
              <a:t>CD = daytime thermal comfort</a:t>
            </a:r>
            <a:endParaRPr b="0" lang="en-ZA" sz="1600" spc="-1" strike="noStrike">
              <a:latin typeface="Arial"/>
            </a:endParaRPr>
          </a:p>
          <a:p>
            <a:pPr marL="216000" indent="-212400">
              <a:lnSpc>
                <a:spcPct val="100000"/>
              </a:lnSpc>
              <a:spcAft>
                <a:spcPts val="850"/>
              </a:spcAft>
              <a:buClr>
                <a:srgbClr val="1c1c1c"/>
              </a:buClr>
              <a:buFont typeface="Symbol"/>
              <a:buChar char=""/>
            </a:pPr>
            <a:r>
              <a:rPr b="0" lang="en-ZA" sz="1600" spc="-1" strike="noStrike">
                <a:solidFill>
                  <a:srgbClr val="1c1c1c"/>
                </a:solidFill>
                <a:latin typeface="Source Sans Pro Semibold"/>
                <a:ea typeface="DejaVu Sans"/>
              </a:rPr>
              <a:t>CA = average thermal comfort</a:t>
            </a:r>
            <a:endParaRPr b="0" lang="en-ZA" sz="1600" spc="-1" strike="noStrike">
              <a:latin typeface="Arial"/>
            </a:endParaRPr>
          </a:p>
          <a:p>
            <a:pPr marL="216000" indent="-212400">
              <a:lnSpc>
                <a:spcPct val="100000"/>
              </a:lnSpc>
              <a:spcAft>
                <a:spcPts val="850"/>
              </a:spcAft>
              <a:buClr>
                <a:srgbClr val="1c1c1c"/>
              </a:buClr>
              <a:buFont typeface="Symbol"/>
              <a:buChar char=""/>
            </a:pPr>
            <a:r>
              <a:rPr b="0" lang="en-ZA" sz="1600" spc="-1" strike="noStrike">
                <a:solidFill>
                  <a:srgbClr val="1c1c1c"/>
                </a:solidFill>
                <a:latin typeface="Source Sans Pro Semibold"/>
                <a:ea typeface="DejaVu Sans"/>
              </a:rPr>
              <a:t>R = total monthly rainfall</a:t>
            </a:r>
            <a:endParaRPr b="0" lang="en-ZA" sz="1600" spc="-1" strike="noStrike">
              <a:latin typeface="Arial"/>
            </a:endParaRPr>
          </a:p>
          <a:p>
            <a:pPr marL="216000" indent="-212400">
              <a:lnSpc>
                <a:spcPct val="100000"/>
              </a:lnSpc>
              <a:spcAft>
                <a:spcPts val="850"/>
              </a:spcAft>
              <a:buClr>
                <a:srgbClr val="1c1c1c"/>
              </a:buClr>
              <a:buFont typeface="Symbol"/>
              <a:buChar char=""/>
            </a:pPr>
            <a:r>
              <a:rPr b="0" lang="en-ZA" sz="1600" spc="-1" strike="noStrike">
                <a:solidFill>
                  <a:srgbClr val="1c1c1c"/>
                </a:solidFill>
                <a:latin typeface="Source Sans Pro Semibold"/>
                <a:ea typeface="DejaVu Sans"/>
              </a:rPr>
              <a:t>S = total monthly sunshine hours</a:t>
            </a:r>
            <a:endParaRPr b="0" lang="en-ZA" sz="1600" spc="-1" strike="noStrike">
              <a:latin typeface="Arial"/>
            </a:endParaRPr>
          </a:p>
          <a:p>
            <a:pPr marL="216000" indent="-212400">
              <a:lnSpc>
                <a:spcPct val="100000"/>
              </a:lnSpc>
              <a:spcAft>
                <a:spcPts val="850"/>
              </a:spcAft>
              <a:buClr>
                <a:srgbClr val="1c1c1c"/>
              </a:buClr>
              <a:buFont typeface="Symbol"/>
              <a:buChar char=""/>
            </a:pPr>
            <a:r>
              <a:rPr b="0" lang="en-ZA" sz="1600" spc="-1" strike="noStrike">
                <a:solidFill>
                  <a:srgbClr val="1c1c1c"/>
                </a:solidFill>
                <a:latin typeface="Source Sans Pro Semibold"/>
                <a:ea typeface="DejaVu Sans"/>
              </a:rPr>
              <a:t>W = monthly average wind speed </a:t>
            </a:r>
            <a:endParaRPr b="0" lang="en-ZA" sz="16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CustomShape 1"/>
          <p:cNvSpPr/>
          <p:nvPr/>
        </p:nvSpPr>
        <p:spPr>
          <a:xfrm>
            <a:off x="360000" y="360000"/>
            <a:ext cx="9356040" cy="896040"/>
          </a:xfrm>
          <a:prstGeom prst="rect">
            <a:avLst/>
          </a:prstGeom>
          <a:noFill/>
          <a:ln>
            <a:noFill/>
          </a:ln>
        </p:spPr>
        <p:style>
          <a:lnRef idx="0"/>
          <a:fillRef idx="0"/>
          <a:effectRef idx="0"/>
          <a:fontRef idx="minor"/>
        </p:style>
        <p:txBody>
          <a:bodyPr lIns="0" rIns="0" tIns="0" bIns="0" anchor="ctr"/>
          <a:p>
            <a:pPr algn="ctr">
              <a:lnSpc>
                <a:spcPct val="100000"/>
              </a:lnSpc>
            </a:pPr>
            <a:r>
              <a:rPr b="0" lang="en-ZA" sz="4400" spc="-1" strike="noStrike">
                <a:solidFill>
                  <a:srgbClr val="ffffff"/>
                </a:solidFill>
                <a:latin typeface="Arial"/>
                <a:ea typeface="DejaVu Sans"/>
              </a:rPr>
              <a:t>Results and Discussion</a:t>
            </a:r>
            <a:endParaRPr b="0" lang="en-ZA" sz="4400" spc="-1" strike="noStrike">
              <a:latin typeface="Arial"/>
            </a:endParaRPr>
          </a:p>
        </p:txBody>
      </p:sp>
      <p:pic>
        <p:nvPicPr>
          <p:cNvPr id="214" name="" descr=""/>
          <p:cNvPicPr/>
          <p:nvPr/>
        </p:nvPicPr>
        <p:blipFill>
          <a:blip r:embed="rId1"/>
          <a:stretch/>
        </p:blipFill>
        <p:spPr>
          <a:xfrm>
            <a:off x="648000" y="1936080"/>
            <a:ext cx="9012600" cy="3823200"/>
          </a:xfrm>
          <a:prstGeom prst="rect">
            <a:avLst/>
          </a:prstGeom>
          <a:ln>
            <a:noFill/>
          </a:ln>
        </p:spPr>
      </p:pic>
    </p:spTree>
  </p:cSld>
  <p:timing>
    <p:tnLst>
      <p:par>
        <p:cTn id="59" dur="indefinite" restart="never" nodeType="tmRoot">
          <p:childTnLst>
            <p:seq>
              <p:cTn id="60" dur="indefinite"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CustomShape 1"/>
          <p:cNvSpPr/>
          <p:nvPr/>
        </p:nvSpPr>
        <p:spPr>
          <a:xfrm>
            <a:off x="360000" y="360000"/>
            <a:ext cx="9356040" cy="896040"/>
          </a:xfrm>
          <a:prstGeom prst="rect">
            <a:avLst/>
          </a:prstGeom>
          <a:noFill/>
          <a:ln>
            <a:noFill/>
          </a:ln>
        </p:spPr>
        <p:style>
          <a:lnRef idx="0"/>
          <a:fillRef idx="0"/>
          <a:effectRef idx="0"/>
          <a:fontRef idx="minor"/>
        </p:style>
        <p:txBody>
          <a:bodyPr lIns="0" rIns="0" tIns="0" bIns="0" anchor="ctr"/>
          <a:p>
            <a:pPr algn="ctr">
              <a:lnSpc>
                <a:spcPct val="100000"/>
              </a:lnSpc>
            </a:pPr>
            <a:r>
              <a:rPr b="0" lang="en-ZA" sz="4400" spc="-1" strike="noStrike">
                <a:solidFill>
                  <a:srgbClr val="ffffff"/>
                </a:solidFill>
                <a:latin typeface="Arial"/>
                <a:ea typeface="DejaVu Sans"/>
              </a:rPr>
              <a:t>Results and Discussion</a:t>
            </a:r>
            <a:endParaRPr b="0" lang="en-ZA" sz="4400" spc="-1" strike="noStrike">
              <a:latin typeface="Arial"/>
            </a:endParaRPr>
          </a:p>
        </p:txBody>
      </p:sp>
      <p:pic>
        <p:nvPicPr>
          <p:cNvPr id="216" name="" descr=""/>
          <p:cNvPicPr/>
          <p:nvPr/>
        </p:nvPicPr>
        <p:blipFill>
          <a:blip r:embed="rId1"/>
          <a:stretch/>
        </p:blipFill>
        <p:spPr>
          <a:xfrm>
            <a:off x="871920" y="1768680"/>
            <a:ext cx="8438040" cy="4104360"/>
          </a:xfrm>
          <a:prstGeom prst="rect">
            <a:avLst/>
          </a:prstGeom>
          <a:ln>
            <a:noFill/>
          </a:ln>
        </p:spPr>
      </p:pic>
    </p:spTree>
  </p:cSld>
  <p:timing>
    <p:tnLst>
      <p:par>
        <p:cTn id="61" dur="indefinite" restart="never" nodeType="tmRoot">
          <p:childTnLst>
            <p:seq>
              <p:cTn id="62" dur="indefinite"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CustomShape 1"/>
          <p:cNvSpPr/>
          <p:nvPr/>
        </p:nvSpPr>
        <p:spPr>
          <a:xfrm>
            <a:off x="360000" y="360000"/>
            <a:ext cx="9356040" cy="896040"/>
          </a:xfrm>
          <a:prstGeom prst="rect">
            <a:avLst/>
          </a:prstGeom>
          <a:noFill/>
          <a:ln>
            <a:noFill/>
          </a:ln>
        </p:spPr>
        <p:style>
          <a:lnRef idx="0"/>
          <a:fillRef idx="0"/>
          <a:effectRef idx="0"/>
          <a:fontRef idx="minor"/>
        </p:style>
        <p:txBody>
          <a:bodyPr lIns="0" rIns="0" tIns="0" bIns="0" anchor="ctr"/>
          <a:p>
            <a:pPr algn="ctr">
              <a:lnSpc>
                <a:spcPct val="100000"/>
              </a:lnSpc>
            </a:pPr>
            <a:r>
              <a:rPr b="0" lang="en-ZA" sz="4400" spc="-1" strike="noStrike">
                <a:solidFill>
                  <a:srgbClr val="ffffff"/>
                </a:solidFill>
                <a:latin typeface="Arial"/>
                <a:ea typeface="DejaVu Sans"/>
              </a:rPr>
              <a:t>Results and Discussion</a:t>
            </a:r>
            <a:endParaRPr b="0" lang="en-ZA" sz="4400" spc="-1" strike="noStrike">
              <a:latin typeface="Arial"/>
            </a:endParaRPr>
          </a:p>
        </p:txBody>
      </p:sp>
      <p:pic>
        <p:nvPicPr>
          <p:cNvPr id="218" name="" descr=""/>
          <p:cNvPicPr/>
          <p:nvPr/>
        </p:nvPicPr>
        <p:blipFill>
          <a:blip r:embed="rId1"/>
          <a:stretch/>
        </p:blipFill>
        <p:spPr>
          <a:xfrm>
            <a:off x="432000" y="1872000"/>
            <a:ext cx="8999280" cy="4601160"/>
          </a:xfrm>
          <a:prstGeom prst="rect">
            <a:avLst/>
          </a:prstGeom>
          <a:ln>
            <a:noFill/>
          </a:ln>
        </p:spPr>
      </p:pic>
    </p:spTree>
  </p:cSld>
  <p:timing>
    <p:tnLst>
      <p:par>
        <p:cTn id="63" dur="indefinite" restart="never" nodeType="tmRoot">
          <p:childTnLst>
            <p:seq>
              <p:cTn id="64" dur="indefinite"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CustomShape 1"/>
          <p:cNvSpPr/>
          <p:nvPr/>
        </p:nvSpPr>
        <p:spPr>
          <a:xfrm>
            <a:off x="360000" y="360000"/>
            <a:ext cx="9356040" cy="896040"/>
          </a:xfrm>
          <a:prstGeom prst="rect">
            <a:avLst/>
          </a:prstGeom>
          <a:noFill/>
          <a:ln>
            <a:noFill/>
          </a:ln>
        </p:spPr>
        <p:style>
          <a:lnRef idx="0"/>
          <a:fillRef idx="0"/>
          <a:effectRef idx="0"/>
          <a:fontRef idx="minor"/>
        </p:style>
        <p:txBody>
          <a:bodyPr lIns="0" rIns="0" tIns="0" bIns="0" anchor="ctr"/>
          <a:p>
            <a:pPr algn="ctr">
              <a:lnSpc>
                <a:spcPct val="100000"/>
              </a:lnSpc>
            </a:pPr>
            <a:r>
              <a:rPr b="0" lang="en-ZA" sz="4400" spc="-1" strike="noStrike">
                <a:solidFill>
                  <a:srgbClr val="ffffff"/>
                </a:solidFill>
                <a:latin typeface="Arial"/>
                <a:ea typeface="DejaVu Sans"/>
              </a:rPr>
              <a:t>Results and Discussion</a:t>
            </a:r>
            <a:endParaRPr b="0" lang="en-ZA" sz="4400" spc="-1" strike="noStrike">
              <a:latin typeface="Arial"/>
            </a:endParaRPr>
          </a:p>
        </p:txBody>
      </p:sp>
      <p:pic>
        <p:nvPicPr>
          <p:cNvPr id="220" name="" descr=""/>
          <p:cNvPicPr/>
          <p:nvPr/>
        </p:nvPicPr>
        <p:blipFill>
          <a:blip r:embed="rId1"/>
          <a:stretch/>
        </p:blipFill>
        <p:spPr>
          <a:xfrm>
            <a:off x="1368000" y="1716480"/>
            <a:ext cx="5756040" cy="4209120"/>
          </a:xfrm>
          <a:prstGeom prst="rect">
            <a:avLst/>
          </a:prstGeom>
          <a:ln>
            <a:noFill/>
          </a:ln>
        </p:spPr>
      </p:pic>
    </p:spTree>
  </p:cSld>
  <p:timing>
    <p:tnLst>
      <p:par>
        <p:cTn id="65" dur="indefinite" restart="never" nodeType="tmRoot">
          <p:childTnLst>
            <p:seq>
              <p:cTn id="66" dur="indefinite"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CustomShape 1"/>
          <p:cNvSpPr/>
          <p:nvPr/>
        </p:nvSpPr>
        <p:spPr>
          <a:xfrm>
            <a:off x="360000" y="360000"/>
            <a:ext cx="9356040" cy="896040"/>
          </a:xfrm>
          <a:prstGeom prst="rect">
            <a:avLst/>
          </a:prstGeom>
          <a:noFill/>
          <a:ln>
            <a:noFill/>
          </a:ln>
        </p:spPr>
        <p:style>
          <a:lnRef idx="0"/>
          <a:fillRef idx="0"/>
          <a:effectRef idx="0"/>
          <a:fontRef idx="minor"/>
        </p:style>
        <p:txBody>
          <a:bodyPr lIns="0" rIns="0" tIns="0" bIns="0" anchor="ctr"/>
          <a:p>
            <a:pPr algn="ctr">
              <a:lnSpc>
                <a:spcPct val="100000"/>
              </a:lnSpc>
            </a:pPr>
            <a:r>
              <a:rPr b="0" lang="en-ZA" sz="4400" spc="-1" strike="noStrike">
                <a:solidFill>
                  <a:srgbClr val="ffffff"/>
                </a:solidFill>
                <a:latin typeface="Arial"/>
                <a:ea typeface="DejaVu Sans"/>
              </a:rPr>
              <a:t>Results and Discussion</a:t>
            </a:r>
            <a:endParaRPr b="0" lang="en-ZA" sz="4400" spc="-1" strike="noStrike">
              <a:latin typeface="Arial"/>
            </a:endParaRPr>
          </a:p>
        </p:txBody>
      </p:sp>
      <p:pic>
        <p:nvPicPr>
          <p:cNvPr id="222" name="" descr=""/>
          <p:cNvPicPr/>
          <p:nvPr/>
        </p:nvPicPr>
        <p:blipFill>
          <a:blip r:embed="rId1"/>
          <a:stretch/>
        </p:blipFill>
        <p:spPr>
          <a:xfrm>
            <a:off x="1584000" y="1935360"/>
            <a:ext cx="6695280" cy="4183920"/>
          </a:xfrm>
          <a:prstGeom prst="rect">
            <a:avLst/>
          </a:prstGeom>
          <a:ln>
            <a:noFill/>
          </a:ln>
        </p:spPr>
      </p:pic>
    </p:spTree>
  </p:cSld>
  <p:timing>
    <p:tnLst>
      <p:par>
        <p:cTn id="67" dur="indefinite" restart="never" nodeType="tmRoot">
          <p:childTnLst>
            <p:seq>
              <p:cTn id="68" dur="indefinite"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CustomShape 1"/>
          <p:cNvSpPr/>
          <p:nvPr/>
        </p:nvSpPr>
        <p:spPr>
          <a:xfrm>
            <a:off x="360000" y="360000"/>
            <a:ext cx="9356040" cy="896040"/>
          </a:xfrm>
          <a:prstGeom prst="rect">
            <a:avLst/>
          </a:prstGeom>
          <a:noFill/>
          <a:ln>
            <a:noFill/>
          </a:ln>
        </p:spPr>
        <p:style>
          <a:lnRef idx="0"/>
          <a:fillRef idx="0"/>
          <a:effectRef idx="0"/>
          <a:fontRef idx="minor"/>
        </p:style>
        <p:txBody>
          <a:bodyPr lIns="0" rIns="0" tIns="0" bIns="0" anchor="ctr"/>
          <a:p>
            <a:pPr algn="ctr">
              <a:lnSpc>
                <a:spcPct val="100000"/>
              </a:lnSpc>
            </a:pPr>
            <a:r>
              <a:rPr b="0" lang="en-ZA" sz="4400" spc="-1" strike="noStrike">
                <a:solidFill>
                  <a:srgbClr val="ffffff"/>
                </a:solidFill>
                <a:latin typeface="Arial"/>
                <a:ea typeface="DejaVu Sans"/>
              </a:rPr>
              <a:t>Results and Discussion</a:t>
            </a:r>
            <a:endParaRPr b="0" lang="en-ZA" sz="4400" spc="-1" strike="noStrike">
              <a:latin typeface="Arial"/>
            </a:endParaRPr>
          </a:p>
        </p:txBody>
      </p:sp>
      <p:pic>
        <p:nvPicPr>
          <p:cNvPr id="224" name="" descr=""/>
          <p:cNvPicPr/>
          <p:nvPr/>
        </p:nvPicPr>
        <p:blipFill>
          <a:blip r:embed="rId1"/>
          <a:stretch/>
        </p:blipFill>
        <p:spPr>
          <a:xfrm>
            <a:off x="309960" y="1728000"/>
            <a:ext cx="9561960" cy="4997520"/>
          </a:xfrm>
          <a:prstGeom prst="rect">
            <a:avLst/>
          </a:prstGeom>
          <a:ln>
            <a:noFill/>
          </a:ln>
        </p:spPr>
      </p:pic>
    </p:spTree>
  </p:cSld>
  <p:timing>
    <p:tnLst>
      <p:par>
        <p:cTn id="69" dur="indefinite" restart="never" nodeType="tmRoot">
          <p:childTnLst>
            <p:seq>
              <p:cTn id="70" dur="indefinite"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CustomShape 1"/>
          <p:cNvSpPr/>
          <p:nvPr/>
        </p:nvSpPr>
        <p:spPr>
          <a:xfrm>
            <a:off x="360000" y="360000"/>
            <a:ext cx="9356040" cy="896040"/>
          </a:xfrm>
          <a:prstGeom prst="rect">
            <a:avLst/>
          </a:prstGeom>
          <a:noFill/>
          <a:ln>
            <a:noFill/>
          </a:ln>
        </p:spPr>
        <p:style>
          <a:lnRef idx="0"/>
          <a:fillRef idx="0"/>
          <a:effectRef idx="0"/>
          <a:fontRef idx="minor"/>
        </p:style>
        <p:txBody>
          <a:bodyPr lIns="0" rIns="0" tIns="0" bIns="0" anchor="ctr"/>
          <a:p>
            <a:pPr algn="ctr">
              <a:lnSpc>
                <a:spcPct val="100000"/>
              </a:lnSpc>
            </a:pPr>
            <a:r>
              <a:rPr b="0" lang="en-ZA" sz="4400" spc="-1" strike="noStrike">
                <a:solidFill>
                  <a:srgbClr val="ffffff"/>
                </a:solidFill>
                <a:latin typeface="Arial"/>
                <a:ea typeface="DejaVu Sans"/>
              </a:rPr>
              <a:t>Results and Discussion</a:t>
            </a:r>
            <a:endParaRPr b="0" lang="en-ZA" sz="4400" spc="-1" strike="noStrike">
              <a:latin typeface="Arial"/>
            </a:endParaRPr>
          </a:p>
        </p:txBody>
      </p:sp>
      <p:pic>
        <p:nvPicPr>
          <p:cNvPr id="226" name="" descr=""/>
          <p:cNvPicPr/>
          <p:nvPr/>
        </p:nvPicPr>
        <p:blipFill>
          <a:blip r:embed="rId1"/>
          <a:stretch/>
        </p:blipFill>
        <p:spPr>
          <a:xfrm>
            <a:off x="1080000" y="2592000"/>
            <a:ext cx="5532840" cy="417960"/>
          </a:xfrm>
          <a:prstGeom prst="rect">
            <a:avLst/>
          </a:prstGeom>
          <a:ln>
            <a:noFill/>
          </a:ln>
        </p:spPr>
      </p:pic>
      <p:pic>
        <p:nvPicPr>
          <p:cNvPr id="227" name="" descr=""/>
          <p:cNvPicPr/>
          <p:nvPr/>
        </p:nvPicPr>
        <p:blipFill>
          <a:blip r:embed="rId2"/>
          <a:stretch/>
        </p:blipFill>
        <p:spPr>
          <a:xfrm>
            <a:off x="1728000" y="4176000"/>
            <a:ext cx="3532680" cy="589320"/>
          </a:xfrm>
          <a:prstGeom prst="rect">
            <a:avLst/>
          </a:prstGeom>
          <a:ln>
            <a:noFill/>
          </a:ln>
        </p:spPr>
      </p:pic>
    </p:spTree>
  </p:cSld>
  <p:timing>
    <p:tnLst>
      <p:par>
        <p:cTn id="71" dur="indefinite" restart="never" nodeType="tmRoot">
          <p:childTnLst>
            <p:seq>
              <p:cTn id="72" dur="indefinite"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CustomShape 1"/>
          <p:cNvSpPr/>
          <p:nvPr/>
        </p:nvSpPr>
        <p:spPr>
          <a:xfrm>
            <a:off x="360000" y="360000"/>
            <a:ext cx="9356040" cy="896040"/>
          </a:xfrm>
          <a:prstGeom prst="rect">
            <a:avLst/>
          </a:prstGeom>
          <a:noFill/>
          <a:ln>
            <a:noFill/>
          </a:ln>
        </p:spPr>
        <p:style>
          <a:lnRef idx="0"/>
          <a:fillRef idx="0"/>
          <a:effectRef idx="0"/>
          <a:fontRef idx="minor"/>
        </p:style>
        <p:txBody>
          <a:bodyPr lIns="0" rIns="0" tIns="0" bIns="0" anchor="ctr"/>
          <a:p>
            <a:pPr algn="ctr">
              <a:lnSpc>
                <a:spcPct val="100000"/>
              </a:lnSpc>
            </a:pPr>
            <a:r>
              <a:rPr b="0" lang="en-ZA" sz="4400" spc="-1" strike="noStrike">
                <a:solidFill>
                  <a:srgbClr val="ffffff"/>
                </a:solidFill>
                <a:latin typeface="Arial"/>
                <a:ea typeface="DejaVu Sans"/>
              </a:rPr>
              <a:t>Results and Discussion</a:t>
            </a:r>
            <a:endParaRPr b="0" lang="en-ZA" sz="4400" spc="-1" strike="noStrike">
              <a:latin typeface="Arial"/>
            </a:endParaRPr>
          </a:p>
        </p:txBody>
      </p:sp>
      <p:pic>
        <p:nvPicPr>
          <p:cNvPr id="229" name="" descr=""/>
          <p:cNvPicPr/>
          <p:nvPr/>
        </p:nvPicPr>
        <p:blipFill>
          <a:blip r:embed="rId1"/>
          <a:stretch/>
        </p:blipFill>
        <p:spPr>
          <a:xfrm>
            <a:off x="936000" y="1800000"/>
            <a:ext cx="7127280" cy="4296960"/>
          </a:xfrm>
          <a:prstGeom prst="rect">
            <a:avLst/>
          </a:prstGeom>
          <a:ln>
            <a:noFill/>
          </a:ln>
        </p:spPr>
      </p:pic>
    </p:spTree>
  </p:cSld>
  <p:timing>
    <p:tnLst>
      <p:par>
        <p:cTn id="73" dur="indefinite" restart="never" nodeType="tmRoot">
          <p:childTnLst>
            <p:seq>
              <p:cTn id="74" dur="indefinite"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CustomShape 1"/>
          <p:cNvSpPr/>
          <p:nvPr/>
        </p:nvSpPr>
        <p:spPr>
          <a:xfrm>
            <a:off x="360000" y="360000"/>
            <a:ext cx="9356040" cy="896040"/>
          </a:xfrm>
          <a:prstGeom prst="rect">
            <a:avLst/>
          </a:prstGeom>
          <a:noFill/>
          <a:ln>
            <a:noFill/>
          </a:ln>
        </p:spPr>
        <p:style>
          <a:lnRef idx="0"/>
          <a:fillRef idx="0"/>
          <a:effectRef idx="0"/>
          <a:fontRef idx="minor"/>
        </p:style>
        <p:txBody>
          <a:bodyPr lIns="0" rIns="0" tIns="0" bIns="0" anchor="ctr"/>
          <a:p>
            <a:pPr algn="ctr">
              <a:lnSpc>
                <a:spcPct val="100000"/>
              </a:lnSpc>
            </a:pPr>
            <a:r>
              <a:rPr b="0" lang="en-ZA" sz="4400" spc="-1" strike="noStrike">
                <a:solidFill>
                  <a:srgbClr val="ffffff"/>
                </a:solidFill>
                <a:latin typeface="Arial"/>
                <a:ea typeface="DejaVu Sans"/>
              </a:rPr>
              <a:t>Results and Discussion</a:t>
            </a:r>
            <a:endParaRPr b="0" lang="en-ZA" sz="4400" spc="-1" strike="noStrike">
              <a:latin typeface="Arial"/>
            </a:endParaRPr>
          </a:p>
        </p:txBody>
      </p:sp>
      <p:pic>
        <p:nvPicPr>
          <p:cNvPr id="231" name="" descr=""/>
          <p:cNvPicPr/>
          <p:nvPr/>
        </p:nvPicPr>
        <p:blipFill>
          <a:blip r:embed="rId1"/>
          <a:stretch/>
        </p:blipFill>
        <p:spPr>
          <a:xfrm>
            <a:off x="2160000" y="1773720"/>
            <a:ext cx="4245120" cy="4094640"/>
          </a:xfrm>
          <a:prstGeom prst="rect">
            <a:avLst/>
          </a:prstGeom>
          <a:ln>
            <a:noFill/>
          </a:ln>
        </p:spPr>
      </p:pic>
    </p:spTree>
  </p:cSld>
  <p:timing>
    <p:tnLst>
      <p:par>
        <p:cTn id="75" dur="indefinite" restart="never" nodeType="tmRoot">
          <p:childTnLst>
            <p:seq>
              <p:cTn id="76" dur="indefinite"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CustomShape 1"/>
          <p:cNvSpPr/>
          <p:nvPr/>
        </p:nvSpPr>
        <p:spPr>
          <a:xfrm>
            <a:off x="360000" y="360000"/>
            <a:ext cx="9356040" cy="896040"/>
          </a:xfrm>
          <a:prstGeom prst="rect">
            <a:avLst/>
          </a:prstGeom>
          <a:noFill/>
          <a:ln>
            <a:noFill/>
          </a:ln>
        </p:spPr>
        <p:style>
          <a:lnRef idx="0"/>
          <a:fillRef idx="0"/>
          <a:effectRef idx="0"/>
          <a:fontRef idx="minor"/>
        </p:style>
        <p:txBody>
          <a:bodyPr lIns="0" rIns="0" tIns="0" bIns="0" anchor="ctr"/>
          <a:p>
            <a:pPr algn="ctr">
              <a:lnSpc>
                <a:spcPct val="100000"/>
              </a:lnSpc>
            </a:pPr>
            <a:r>
              <a:rPr b="0" lang="en-ZA" sz="4400" spc="-1" strike="noStrike">
                <a:solidFill>
                  <a:srgbClr val="ffffff"/>
                </a:solidFill>
                <a:latin typeface="Arial"/>
                <a:ea typeface="DejaVu Sans"/>
              </a:rPr>
              <a:t>Results and Discussion</a:t>
            </a:r>
            <a:endParaRPr b="0" lang="en-ZA" sz="4400" spc="-1" strike="noStrike">
              <a:latin typeface="Arial"/>
            </a:endParaRPr>
          </a:p>
        </p:txBody>
      </p:sp>
      <p:pic>
        <p:nvPicPr>
          <p:cNvPr id="233" name="" descr=""/>
          <p:cNvPicPr/>
          <p:nvPr/>
        </p:nvPicPr>
        <p:blipFill>
          <a:blip r:embed="rId1"/>
          <a:stretch/>
        </p:blipFill>
        <p:spPr>
          <a:xfrm>
            <a:off x="2016000" y="2128680"/>
            <a:ext cx="5255280" cy="3918600"/>
          </a:xfrm>
          <a:prstGeom prst="rect">
            <a:avLst/>
          </a:prstGeom>
          <a:ln>
            <a:noFill/>
          </a:ln>
        </p:spPr>
      </p:pic>
    </p:spTree>
  </p:cSld>
  <p:timing>
    <p:tnLst>
      <p:par>
        <p:cTn id="77" dur="indefinite" restart="never" nodeType="tmRoot">
          <p:childTnLst>
            <p:seq>
              <p:cTn id="78"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ustomShape 1"/>
          <p:cNvSpPr/>
          <p:nvPr/>
        </p:nvSpPr>
        <p:spPr>
          <a:xfrm>
            <a:off x="360000" y="360000"/>
            <a:ext cx="9356040" cy="896040"/>
          </a:xfrm>
          <a:prstGeom prst="rect">
            <a:avLst/>
          </a:prstGeom>
          <a:noFill/>
          <a:ln>
            <a:noFill/>
          </a:ln>
        </p:spPr>
        <p:style>
          <a:lnRef idx="0"/>
          <a:fillRef idx="0"/>
          <a:effectRef idx="0"/>
          <a:fontRef idx="minor"/>
        </p:style>
        <p:txBody>
          <a:bodyPr lIns="0" rIns="0" tIns="0" bIns="0" anchor="b"/>
          <a:p>
            <a:pPr>
              <a:lnSpc>
                <a:spcPct val="100000"/>
              </a:lnSpc>
            </a:pPr>
            <a:r>
              <a:rPr b="1" lang="en-ZA" sz="3200" spc="-1" strike="noStrike">
                <a:solidFill>
                  <a:srgbClr val="ffffff"/>
                </a:solidFill>
                <a:latin typeface="Source Sans Pro Black"/>
                <a:ea typeface="DejaVu Sans"/>
              </a:rPr>
              <a:t>Introduction....Cont</a:t>
            </a:r>
            <a:endParaRPr b="0" lang="en-ZA" sz="3200" spc="-1" strike="noStrike">
              <a:latin typeface="Arial"/>
            </a:endParaRPr>
          </a:p>
        </p:txBody>
      </p:sp>
      <p:sp>
        <p:nvSpPr>
          <p:cNvPr id="133" name="CustomShape 2"/>
          <p:cNvSpPr/>
          <p:nvPr/>
        </p:nvSpPr>
        <p:spPr>
          <a:xfrm>
            <a:off x="360000" y="1980000"/>
            <a:ext cx="9176040" cy="4676040"/>
          </a:xfrm>
          <a:prstGeom prst="rect">
            <a:avLst/>
          </a:prstGeom>
          <a:noFill/>
          <a:ln>
            <a:noFill/>
          </a:ln>
        </p:spPr>
        <p:style>
          <a:lnRef idx="0"/>
          <a:fillRef idx="0"/>
          <a:effectRef idx="0"/>
          <a:fontRef idx="minor"/>
        </p:style>
      </p:sp>
      <p:sp>
        <p:nvSpPr>
          <p:cNvPr id="134" name="CustomShape 3"/>
          <p:cNvSpPr/>
          <p:nvPr/>
        </p:nvSpPr>
        <p:spPr>
          <a:xfrm>
            <a:off x="504360" y="1968480"/>
            <a:ext cx="2733480" cy="4781520"/>
          </a:xfrm>
          <a:prstGeom prst="rect">
            <a:avLst/>
          </a:prstGeom>
          <a:noFill/>
          <a:ln>
            <a:noFill/>
          </a:ln>
        </p:spPr>
        <p:style>
          <a:lnRef idx="0"/>
          <a:fillRef idx="0"/>
          <a:effectRef idx="0"/>
          <a:fontRef idx="minor"/>
        </p:style>
        <p:txBody>
          <a:bodyPr lIns="90000" rIns="90000" tIns="45000" bIns="45000">
            <a:normAutofit/>
          </a:bodyPr>
          <a:p>
            <a:pPr>
              <a:lnSpc>
                <a:spcPct val="100000"/>
              </a:lnSpc>
              <a:spcBef>
                <a:spcPts val="479"/>
              </a:spcBef>
            </a:pPr>
            <a:r>
              <a:rPr b="1" lang="en-ZA" sz="2400" spc="-1" strike="noStrike">
                <a:solidFill>
                  <a:srgbClr val="0070c0"/>
                </a:solidFill>
                <a:latin typeface="Calibri"/>
                <a:ea typeface="DejaVu Sans"/>
              </a:rPr>
              <a:t>1.Climate</a:t>
            </a:r>
            <a:endParaRPr b="0" lang="en-ZA" sz="2400" spc="-1" strike="noStrike">
              <a:latin typeface="Arial"/>
            </a:endParaRPr>
          </a:p>
          <a:p>
            <a:pPr>
              <a:lnSpc>
                <a:spcPct val="100000"/>
              </a:lnSpc>
              <a:spcBef>
                <a:spcPts val="479"/>
              </a:spcBef>
            </a:pPr>
            <a:r>
              <a:rPr b="1" lang="en-ZA" sz="2400" spc="-1" strike="noStrike">
                <a:solidFill>
                  <a:srgbClr val="00b050"/>
                </a:solidFill>
                <a:latin typeface="Calibri"/>
                <a:ea typeface="DejaVu Sans"/>
              </a:rPr>
              <a:t>2. Nature </a:t>
            </a:r>
            <a:endParaRPr b="0" lang="en-ZA" sz="2400" spc="-1" strike="noStrike">
              <a:latin typeface="Arial"/>
            </a:endParaRPr>
          </a:p>
          <a:p>
            <a:pPr>
              <a:lnSpc>
                <a:spcPct val="100000"/>
              </a:lnSpc>
              <a:spcBef>
                <a:spcPts val="479"/>
              </a:spcBef>
            </a:pPr>
            <a:r>
              <a:rPr b="1" lang="en-ZA" sz="2400" spc="-1" strike="noStrike">
                <a:solidFill>
                  <a:srgbClr val="000000"/>
                </a:solidFill>
                <a:latin typeface="Calibri"/>
                <a:ea typeface="DejaVu Sans"/>
              </a:rPr>
              <a:t>3. </a:t>
            </a:r>
            <a:r>
              <a:rPr b="1" lang="en-ZA" sz="2400" spc="-1" strike="noStrike">
                <a:solidFill>
                  <a:srgbClr val="ffc000"/>
                </a:solidFill>
                <a:latin typeface="Calibri"/>
                <a:ea typeface="DejaVu Sans"/>
              </a:rPr>
              <a:t>Destination Environment</a:t>
            </a:r>
            <a:endParaRPr b="0" lang="en-ZA" sz="2400" spc="-1" strike="noStrike">
              <a:latin typeface="Arial"/>
            </a:endParaRPr>
          </a:p>
          <a:p>
            <a:pPr>
              <a:lnSpc>
                <a:spcPct val="100000"/>
              </a:lnSpc>
              <a:spcBef>
                <a:spcPts val="479"/>
              </a:spcBef>
            </a:pPr>
            <a:r>
              <a:rPr b="1" lang="en-ZA" sz="2400" spc="-1" strike="noStrike">
                <a:solidFill>
                  <a:srgbClr val="000000"/>
                </a:solidFill>
                <a:latin typeface="Calibri"/>
                <a:ea typeface="DejaVu Sans"/>
              </a:rPr>
              <a:t>4. </a:t>
            </a:r>
            <a:r>
              <a:rPr b="1" lang="en-ZA" sz="2400" spc="-1" strike="noStrike">
                <a:solidFill>
                  <a:srgbClr val="e46c0a"/>
                </a:solidFill>
                <a:latin typeface="Calibri"/>
                <a:ea typeface="DejaVu Sans"/>
              </a:rPr>
              <a:t>Destination Marketing Mix</a:t>
            </a:r>
            <a:endParaRPr b="0" lang="en-ZA" sz="2400" spc="-1" strike="noStrike">
              <a:latin typeface="Arial"/>
            </a:endParaRPr>
          </a:p>
          <a:p>
            <a:pPr>
              <a:lnSpc>
                <a:spcPct val="100000"/>
              </a:lnSpc>
              <a:spcBef>
                <a:spcPts val="479"/>
              </a:spcBef>
            </a:pPr>
            <a:endParaRPr b="0" lang="en-ZA" sz="2400" spc="-1" strike="noStrike">
              <a:latin typeface="Arial"/>
            </a:endParaRPr>
          </a:p>
        </p:txBody>
      </p:sp>
      <p:sp>
        <p:nvSpPr>
          <p:cNvPr id="135" name="CustomShape 4"/>
          <p:cNvSpPr/>
          <p:nvPr/>
        </p:nvSpPr>
        <p:spPr>
          <a:xfrm>
            <a:off x="3170160" y="1719360"/>
            <a:ext cx="5632560" cy="4770360"/>
          </a:xfrm>
          <a:prstGeom prst="rect">
            <a:avLst/>
          </a:prstGeom>
          <a:noFill/>
          <a:ln>
            <a:noFill/>
          </a:ln>
        </p:spPr>
        <p:style>
          <a:lnRef idx="0"/>
          <a:fillRef idx="0"/>
          <a:effectRef idx="0"/>
          <a:fontRef idx="minor"/>
        </p:style>
        <p:txBody>
          <a:bodyPr lIns="90000" rIns="90000" tIns="45000" bIns="45000">
            <a:normAutofit/>
          </a:bodyPr>
          <a:p>
            <a:pPr marL="343080" indent="-340560">
              <a:lnSpc>
                <a:spcPct val="100000"/>
              </a:lnSpc>
              <a:spcBef>
                <a:spcPts val="641"/>
              </a:spcBef>
              <a:buClr>
                <a:srgbClr val="ff0000"/>
              </a:buClr>
              <a:buFont typeface="Arial"/>
              <a:buChar char="•"/>
            </a:pPr>
            <a:r>
              <a:rPr b="1" lang="en-ZA" sz="3200" spc="-1" strike="noStrike">
                <a:solidFill>
                  <a:srgbClr val="ff0000"/>
                </a:solidFill>
                <a:latin typeface="Calibri"/>
                <a:ea typeface="DejaVu Sans"/>
              </a:rPr>
              <a:t>Variables determining Destination Attractiveness Index</a:t>
            </a:r>
            <a:endParaRPr b="0" lang="en-ZA" sz="3200" spc="-1" strike="noStrike">
              <a:latin typeface="Arial"/>
            </a:endParaRPr>
          </a:p>
          <a:p>
            <a:pPr marL="514440" indent="-511920">
              <a:lnSpc>
                <a:spcPct val="100000"/>
              </a:lnSpc>
              <a:spcBef>
                <a:spcPts val="641"/>
              </a:spcBef>
              <a:buClr>
                <a:srgbClr val="0070c0"/>
              </a:buClr>
              <a:buFont typeface="StarSymbol"/>
              <a:buAutoNum type="arabicPeriod"/>
            </a:pPr>
            <a:r>
              <a:rPr b="0" lang="en-ZA" sz="3200" spc="-1" strike="noStrike">
                <a:solidFill>
                  <a:srgbClr val="0070c0"/>
                </a:solidFill>
                <a:latin typeface="Calibri"/>
                <a:ea typeface="DejaVu Sans"/>
              </a:rPr>
              <a:t>Climate</a:t>
            </a:r>
            <a:endParaRPr b="0" lang="en-ZA" sz="3200" spc="-1" strike="noStrike">
              <a:latin typeface="Arial"/>
            </a:endParaRPr>
          </a:p>
          <a:p>
            <a:pPr marL="514440" indent="-511920">
              <a:lnSpc>
                <a:spcPct val="100000"/>
              </a:lnSpc>
              <a:spcBef>
                <a:spcPts val="641"/>
              </a:spcBef>
              <a:buClr>
                <a:srgbClr val="0070c0"/>
              </a:buClr>
              <a:buFont typeface="StarSymbol"/>
              <a:buAutoNum type="arabicPeriod"/>
            </a:pPr>
            <a:r>
              <a:rPr b="0" lang="en-ZA" sz="3200" spc="-1" strike="noStrike">
                <a:solidFill>
                  <a:srgbClr val="0070c0"/>
                </a:solidFill>
                <a:latin typeface="Calibri"/>
                <a:ea typeface="DejaVu Sans"/>
              </a:rPr>
              <a:t>Absence of Extreme climatic situations</a:t>
            </a:r>
            <a:endParaRPr b="0" lang="en-ZA" sz="3200" spc="-1" strike="noStrike">
              <a:latin typeface="Arial"/>
            </a:endParaRPr>
          </a:p>
          <a:p>
            <a:pPr marL="514440" indent="-511920">
              <a:lnSpc>
                <a:spcPct val="100000"/>
              </a:lnSpc>
              <a:spcBef>
                <a:spcPts val="641"/>
              </a:spcBef>
              <a:buClr>
                <a:srgbClr val="00b050"/>
              </a:buClr>
              <a:buFont typeface="StarSymbol"/>
              <a:buAutoNum type="arabicPeriod"/>
            </a:pPr>
            <a:r>
              <a:rPr b="0" lang="en-ZA" sz="3200" spc="-1" strike="noStrike">
                <a:solidFill>
                  <a:srgbClr val="00b050"/>
                </a:solidFill>
                <a:latin typeface="Calibri"/>
                <a:ea typeface="DejaVu Sans"/>
              </a:rPr>
              <a:t>Scenetic Beauty</a:t>
            </a:r>
            <a:endParaRPr b="0" lang="en-ZA" sz="3200" spc="-1" strike="noStrike">
              <a:latin typeface="Arial"/>
            </a:endParaRPr>
          </a:p>
          <a:p>
            <a:pPr marL="514440" indent="-511920">
              <a:lnSpc>
                <a:spcPct val="100000"/>
              </a:lnSpc>
              <a:spcBef>
                <a:spcPts val="641"/>
              </a:spcBef>
              <a:buClr>
                <a:srgbClr val="00b050"/>
              </a:buClr>
              <a:buFont typeface="StarSymbol"/>
              <a:buAutoNum type="arabicPeriod"/>
            </a:pPr>
            <a:r>
              <a:rPr b="0" lang="en-ZA" sz="3200" spc="-1" strike="noStrike">
                <a:solidFill>
                  <a:srgbClr val="00b050"/>
                </a:solidFill>
                <a:latin typeface="Calibri"/>
                <a:ea typeface="DejaVu Sans"/>
              </a:rPr>
              <a:t>Accessibility and Infrastructure Availability</a:t>
            </a:r>
            <a:endParaRPr b="0" lang="en-ZA" sz="3200" spc="-1" strike="noStrike">
              <a:latin typeface="Arial"/>
            </a:endParaRPr>
          </a:p>
          <a:p>
            <a:pPr marL="514440" indent="-511920">
              <a:lnSpc>
                <a:spcPct val="100000"/>
              </a:lnSpc>
              <a:spcBef>
                <a:spcPts val="641"/>
              </a:spcBef>
              <a:buClr>
                <a:srgbClr val="ffc000"/>
              </a:buClr>
              <a:buFont typeface="StarSymbol"/>
              <a:buAutoNum type="arabicPeriod"/>
            </a:pPr>
            <a:r>
              <a:rPr b="0" lang="en-ZA" sz="3200" spc="-1" strike="noStrike">
                <a:solidFill>
                  <a:srgbClr val="ffc000"/>
                </a:solidFill>
                <a:latin typeface="Calibri"/>
                <a:ea typeface="DejaVu Sans"/>
              </a:rPr>
              <a:t>Image of the Country and Safety</a:t>
            </a:r>
            <a:endParaRPr b="0" lang="en-ZA" sz="3200" spc="-1" strike="noStrike">
              <a:latin typeface="Arial"/>
            </a:endParaRPr>
          </a:p>
          <a:p>
            <a:pPr marL="514440" indent="-511920">
              <a:lnSpc>
                <a:spcPct val="100000"/>
              </a:lnSpc>
              <a:spcBef>
                <a:spcPts val="641"/>
              </a:spcBef>
              <a:buClr>
                <a:srgbClr val="ffc000"/>
              </a:buClr>
              <a:buFont typeface="StarSymbol"/>
              <a:buAutoNum type="arabicPeriod"/>
            </a:pPr>
            <a:r>
              <a:rPr b="0" lang="en-ZA" sz="3200" spc="-1" strike="noStrike">
                <a:solidFill>
                  <a:srgbClr val="ffc000"/>
                </a:solidFill>
                <a:latin typeface="Calibri"/>
                <a:ea typeface="DejaVu Sans"/>
              </a:rPr>
              <a:t>Food and Hospitality services</a:t>
            </a:r>
            <a:endParaRPr b="0" lang="en-ZA" sz="3200" spc="-1" strike="noStrike">
              <a:latin typeface="Arial"/>
            </a:endParaRPr>
          </a:p>
          <a:p>
            <a:pPr marL="514440" indent="-511920">
              <a:lnSpc>
                <a:spcPct val="100000"/>
              </a:lnSpc>
              <a:spcBef>
                <a:spcPts val="641"/>
              </a:spcBef>
              <a:buClr>
                <a:srgbClr val="ffc000"/>
              </a:buClr>
              <a:buFont typeface="StarSymbol"/>
              <a:buAutoNum type="arabicPeriod"/>
            </a:pPr>
            <a:r>
              <a:rPr b="0" lang="en-ZA" sz="3200" spc="-1" strike="noStrike">
                <a:solidFill>
                  <a:srgbClr val="ffc000"/>
                </a:solidFill>
                <a:latin typeface="Calibri"/>
                <a:ea typeface="DejaVu Sans"/>
              </a:rPr>
              <a:t>Shopping Envt.</a:t>
            </a:r>
            <a:endParaRPr b="0" lang="en-ZA" sz="3200" spc="-1" strike="noStrike">
              <a:latin typeface="Arial"/>
            </a:endParaRPr>
          </a:p>
          <a:p>
            <a:pPr marL="514440" indent="-511920">
              <a:lnSpc>
                <a:spcPct val="100000"/>
              </a:lnSpc>
              <a:spcBef>
                <a:spcPts val="641"/>
              </a:spcBef>
              <a:buClr>
                <a:srgbClr val="ffc000"/>
              </a:buClr>
              <a:buFont typeface="StarSymbol"/>
              <a:buAutoNum type="arabicPeriod"/>
            </a:pPr>
            <a:r>
              <a:rPr b="0" lang="en-ZA" sz="3200" spc="-1" strike="noStrike">
                <a:solidFill>
                  <a:srgbClr val="ffc000"/>
                </a:solidFill>
                <a:latin typeface="Calibri"/>
                <a:ea typeface="DejaVu Sans"/>
              </a:rPr>
              <a:t>Culture, Heritage and Uniqueness</a:t>
            </a:r>
            <a:endParaRPr b="0" lang="en-ZA" sz="3200" spc="-1" strike="noStrike">
              <a:latin typeface="Arial"/>
            </a:endParaRPr>
          </a:p>
          <a:p>
            <a:pPr marL="514440" indent="-511920">
              <a:lnSpc>
                <a:spcPct val="100000"/>
              </a:lnSpc>
              <a:spcBef>
                <a:spcPts val="641"/>
              </a:spcBef>
              <a:buClr>
                <a:srgbClr val="e46c0a"/>
              </a:buClr>
              <a:buFont typeface="StarSymbol"/>
              <a:buAutoNum type="arabicPeriod"/>
            </a:pPr>
            <a:r>
              <a:rPr b="0" lang="en-ZA" sz="3200" spc="-1" strike="noStrike">
                <a:solidFill>
                  <a:srgbClr val="e46c0a"/>
                </a:solidFill>
                <a:latin typeface="Calibri"/>
                <a:ea typeface="DejaVu Sans"/>
              </a:rPr>
              <a:t>Service Product Mix</a:t>
            </a:r>
            <a:endParaRPr b="0" lang="en-ZA" sz="3200" spc="-1" strike="noStrike">
              <a:latin typeface="Arial"/>
            </a:endParaRPr>
          </a:p>
          <a:p>
            <a:pPr marL="514440" indent="-511920">
              <a:lnSpc>
                <a:spcPct val="100000"/>
              </a:lnSpc>
              <a:spcBef>
                <a:spcPts val="641"/>
              </a:spcBef>
              <a:buClr>
                <a:srgbClr val="e46c0a"/>
              </a:buClr>
              <a:buFont typeface="StarSymbol"/>
              <a:buAutoNum type="arabicPeriod"/>
            </a:pPr>
            <a:r>
              <a:rPr b="0" lang="en-ZA" sz="3200" spc="-1" strike="noStrike">
                <a:solidFill>
                  <a:srgbClr val="e46c0a"/>
                </a:solidFill>
                <a:latin typeface="Calibri"/>
                <a:ea typeface="DejaVu Sans"/>
              </a:rPr>
              <a:t>Customer Services and Support</a:t>
            </a:r>
            <a:endParaRPr b="0" lang="en-ZA" sz="3200" spc="-1" strike="noStrike">
              <a:latin typeface="Arial"/>
            </a:endParaRPr>
          </a:p>
          <a:p>
            <a:pPr marL="514440" indent="-511920">
              <a:lnSpc>
                <a:spcPct val="100000"/>
              </a:lnSpc>
              <a:spcBef>
                <a:spcPts val="641"/>
              </a:spcBef>
              <a:buClr>
                <a:srgbClr val="e46c0a"/>
              </a:buClr>
              <a:buFont typeface="StarSymbol"/>
              <a:buAutoNum type="arabicPeriod"/>
            </a:pPr>
            <a:r>
              <a:rPr b="0" lang="en-ZA" sz="3200" spc="-1" strike="noStrike">
                <a:solidFill>
                  <a:srgbClr val="e46c0a"/>
                </a:solidFill>
                <a:latin typeface="Calibri"/>
                <a:ea typeface="DejaVu Sans"/>
              </a:rPr>
              <a:t>Value for money perception</a:t>
            </a:r>
            <a:endParaRPr b="0" lang="en-ZA" sz="3200" spc="-1" strike="noStrike">
              <a:latin typeface="Arial"/>
            </a:endParaRPr>
          </a:p>
          <a:p>
            <a:pPr marL="514440" indent="-511920">
              <a:lnSpc>
                <a:spcPct val="100000"/>
              </a:lnSpc>
              <a:spcBef>
                <a:spcPts val="641"/>
              </a:spcBef>
              <a:buClr>
                <a:srgbClr val="e46c0a"/>
              </a:buClr>
              <a:buFont typeface="StarSymbol"/>
              <a:buAutoNum type="arabicPeriod"/>
            </a:pPr>
            <a:r>
              <a:rPr b="0" lang="en-ZA" sz="3200" spc="-1" strike="noStrike">
                <a:solidFill>
                  <a:srgbClr val="e46c0a"/>
                </a:solidFill>
                <a:latin typeface="Calibri"/>
                <a:ea typeface="DejaVu Sans"/>
              </a:rPr>
              <a:t>Customised travel packages</a:t>
            </a:r>
            <a:endParaRPr b="0" lang="en-ZA" sz="3200" spc="-1" strike="noStrike">
              <a:latin typeface="Arial"/>
            </a:endParaRPr>
          </a:p>
          <a:p>
            <a:pPr marL="514440" indent="-511920">
              <a:lnSpc>
                <a:spcPct val="100000"/>
              </a:lnSpc>
              <a:spcBef>
                <a:spcPts val="641"/>
              </a:spcBef>
            </a:pPr>
            <a:r>
              <a:rPr b="0" lang="en-ZA" sz="3200" spc="-1" strike="noStrike">
                <a:solidFill>
                  <a:srgbClr val="000000"/>
                </a:solidFill>
                <a:latin typeface="Calibri"/>
                <a:ea typeface="DejaVu Sans"/>
              </a:rPr>
              <a:t> </a:t>
            </a:r>
            <a:endParaRPr b="0" lang="en-ZA" sz="3200" spc="-1" strike="noStrike">
              <a:latin typeface="Arial"/>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CustomShape 1"/>
          <p:cNvSpPr/>
          <p:nvPr/>
        </p:nvSpPr>
        <p:spPr>
          <a:xfrm>
            <a:off x="360000" y="360000"/>
            <a:ext cx="9356040" cy="896040"/>
          </a:xfrm>
          <a:prstGeom prst="rect">
            <a:avLst/>
          </a:prstGeom>
          <a:noFill/>
          <a:ln>
            <a:noFill/>
          </a:ln>
        </p:spPr>
        <p:style>
          <a:lnRef idx="0"/>
          <a:fillRef idx="0"/>
          <a:effectRef idx="0"/>
          <a:fontRef idx="minor"/>
        </p:style>
        <p:txBody>
          <a:bodyPr lIns="0" rIns="0" tIns="0" bIns="0" anchor="ctr"/>
          <a:p>
            <a:pPr algn="ctr">
              <a:lnSpc>
                <a:spcPct val="100000"/>
              </a:lnSpc>
            </a:pPr>
            <a:r>
              <a:rPr b="0" lang="en-ZA" sz="4400" spc="-1" strike="noStrike">
                <a:solidFill>
                  <a:srgbClr val="ffffff"/>
                </a:solidFill>
                <a:latin typeface="Arial"/>
                <a:ea typeface="DejaVu Sans"/>
              </a:rPr>
              <a:t>Results and Discussion</a:t>
            </a:r>
            <a:endParaRPr b="0" lang="en-ZA" sz="4400" spc="-1" strike="noStrike">
              <a:latin typeface="Arial"/>
            </a:endParaRPr>
          </a:p>
        </p:txBody>
      </p:sp>
      <p:pic>
        <p:nvPicPr>
          <p:cNvPr id="235" name="" descr=""/>
          <p:cNvPicPr/>
          <p:nvPr/>
        </p:nvPicPr>
        <p:blipFill>
          <a:blip r:embed="rId1"/>
          <a:stretch/>
        </p:blipFill>
        <p:spPr>
          <a:xfrm>
            <a:off x="1656000" y="1526400"/>
            <a:ext cx="6119280" cy="5096880"/>
          </a:xfrm>
          <a:prstGeom prst="rect">
            <a:avLst/>
          </a:prstGeom>
          <a:ln>
            <a:noFill/>
          </a:ln>
        </p:spPr>
      </p:pic>
    </p:spTree>
  </p:cSld>
  <p:timing>
    <p:tnLst>
      <p:par>
        <p:cTn id="79" dur="indefinite" restart="never" nodeType="tmRoot">
          <p:childTnLst>
            <p:seq>
              <p:cTn id="80" dur="indefinite"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CustomShape 1"/>
          <p:cNvSpPr/>
          <p:nvPr/>
        </p:nvSpPr>
        <p:spPr>
          <a:xfrm>
            <a:off x="360000" y="360000"/>
            <a:ext cx="9356040" cy="896040"/>
          </a:xfrm>
          <a:prstGeom prst="rect">
            <a:avLst/>
          </a:prstGeom>
          <a:noFill/>
          <a:ln>
            <a:noFill/>
          </a:ln>
        </p:spPr>
        <p:style>
          <a:lnRef idx="0"/>
          <a:fillRef idx="0"/>
          <a:effectRef idx="0"/>
          <a:fontRef idx="minor"/>
        </p:style>
        <p:txBody>
          <a:bodyPr lIns="0" rIns="0" tIns="0" bIns="0" anchor="ctr"/>
          <a:p>
            <a:pPr algn="ctr">
              <a:lnSpc>
                <a:spcPct val="100000"/>
              </a:lnSpc>
            </a:pPr>
            <a:r>
              <a:rPr b="0" lang="en-ZA" sz="4400" spc="-1" strike="noStrike">
                <a:solidFill>
                  <a:srgbClr val="ffffff"/>
                </a:solidFill>
                <a:latin typeface="Arial"/>
                <a:ea typeface="DejaVu Sans"/>
              </a:rPr>
              <a:t>Results and Discussion</a:t>
            </a:r>
            <a:endParaRPr b="0" lang="en-ZA" sz="4400" spc="-1" strike="noStrike">
              <a:latin typeface="Arial"/>
            </a:endParaRPr>
          </a:p>
        </p:txBody>
      </p:sp>
      <p:pic>
        <p:nvPicPr>
          <p:cNvPr id="237" name="" descr=""/>
          <p:cNvPicPr/>
          <p:nvPr/>
        </p:nvPicPr>
        <p:blipFill>
          <a:blip r:embed="rId1"/>
          <a:stretch/>
        </p:blipFill>
        <p:spPr>
          <a:xfrm>
            <a:off x="1656000" y="1678680"/>
            <a:ext cx="6191280" cy="4944600"/>
          </a:xfrm>
          <a:prstGeom prst="rect">
            <a:avLst/>
          </a:prstGeom>
          <a:ln>
            <a:noFill/>
          </a:ln>
        </p:spPr>
      </p:pic>
    </p:spTree>
  </p:cSld>
  <p:timing>
    <p:tnLst>
      <p:par>
        <p:cTn id="81" dur="indefinite" restart="never" nodeType="tmRoot">
          <p:childTnLst>
            <p:seq>
              <p:cTn id="82" dur="indefinite" nodeType="mainSeq"/>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CustomShape 1"/>
          <p:cNvSpPr/>
          <p:nvPr/>
        </p:nvSpPr>
        <p:spPr>
          <a:xfrm>
            <a:off x="360000" y="360000"/>
            <a:ext cx="9356040" cy="896040"/>
          </a:xfrm>
          <a:prstGeom prst="rect">
            <a:avLst/>
          </a:prstGeom>
          <a:noFill/>
          <a:ln>
            <a:noFill/>
          </a:ln>
        </p:spPr>
        <p:style>
          <a:lnRef idx="0"/>
          <a:fillRef idx="0"/>
          <a:effectRef idx="0"/>
          <a:fontRef idx="minor"/>
        </p:style>
        <p:txBody>
          <a:bodyPr lIns="0" rIns="0" tIns="0" bIns="0" anchor="ctr"/>
          <a:p>
            <a:pPr algn="ctr">
              <a:lnSpc>
                <a:spcPct val="100000"/>
              </a:lnSpc>
            </a:pPr>
            <a:r>
              <a:rPr b="0" lang="en-ZA" sz="4400" spc="-1" strike="noStrike">
                <a:solidFill>
                  <a:srgbClr val="ffffff"/>
                </a:solidFill>
                <a:latin typeface="Arial"/>
                <a:ea typeface="DejaVu Sans"/>
              </a:rPr>
              <a:t>Results and Discussion</a:t>
            </a:r>
            <a:endParaRPr b="0" lang="en-ZA" sz="4400" spc="-1" strike="noStrike">
              <a:latin typeface="Arial"/>
            </a:endParaRPr>
          </a:p>
        </p:txBody>
      </p:sp>
      <p:pic>
        <p:nvPicPr>
          <p:cNvPr id="239" name="" descr=""/>
          <p:cNvPicPr/>
          <p:nvPr/>
        </p:nvPicPr>
        <p:blipFill>
          <a:blip r:embed="rId1"/>
          <a:stretch/>
        </p:blipFill>
        <p:spPr>
          <a:xfrm>
            <a:off x="1584000" y="1656000"/>
            <a:ext cx="6479280" cy="5111280"/>
          </a:xfrm>
          <a:prstGeom prst="rect">
            <a:avLst/>
          </a:prstGeom>
          <a:ln>
            <a:noFill/>
          </a:ln>
        </p:spPr>
      </p:pic>
    </p:spTree>
  </p:cSld>
  <p:timing>
    <p:tnLst>
      <p:par>
        <p:cTn id="83" dur="indefinite" restart="never" nodeType="tmRoot">
          <p:childTnLst>
            <p:seq>
              <p:cTn id="84" dur="indefinite" nodeType="mainSeq"/>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CustomShape 1"/>
          <p:cNvSpPr/>
          <p:nvPr/>
        </p:nvSpPr>
        <p:spPr>
          <a:xfrm>
            <a:off x="360000" y="360000"/>
            <a:ext cx="9356040" cy="896040"/>
          </a:xfrm>
          <a:prstGeom prst="rect">
            <a:avLst/>
          </a:prstGeom>
          <a:noFill/>
          <a:ln>
            <a:noFill/>
          </a:ln>
        </p:spPr>
        <p:style>
          <a:lnRef idx="0"/>
          <a:fillRef idx="0"/>
          <a:effectRef idx="0"/>
          <a:fontRef idx="minor"/>
        </p:style>
        <p:txBody>
          <a:bodyPr lIns="0" rIns="0" tIns="0" bIns="0" anchor="ctr"/>
          <a:p>
            <a:pPr algn="ctr">
              <a:lnSpc>
                <a:spcPct val="100000"/>
              </a:lnSpc>
            </a:pPr>
            <a:r>
              <a:rPr b="0" lang="en-ZA" sz="4400" spc="-1" strike="noStrike">
                <a:solidFill>
                  <a:srgbClr val="ffffff"/>
                </a:solidFill>
                <a:latin typeface="Arial"/>
                <a:ea typeface="DejaVu Sans"/>
              </a:rPr>
              <a:t>Results and Discussion</a:t>
            </a:r>
            <a:endParaRPr b="0" lang="en-ZA" sz="4400" spc="-1" strike="noStrike">
              <a:latin typeface="Arial"/>
            </a:endParaRPr>
          </a:p>
        </p:txBody>
      </p:sp>
      <p:pic>
        <p:nvPicPr>
          <p:cNvPr id="241" name="" descr=""/>
          <p:cNvPicPr/>
          <p:nvPr/>
        </p:nvPicPr>
        <p:blipFill>
          <a:blip r:embed="rId1"/>
          <a:stretch/>
        </p:blipFill>
        <p:spPr>
          <a:xfrm>
            <a:off x="643320" y="1728000"/>
            <a:ext cx="8895240" cy="5111280"/>
          </a:xfrm>
          <a:prstGeom prst="rect">
            <a:avLst/>
          </a:prstGeom>
          <a:ln>
            <a:noFill/>
          </a:ln>
        </p:spPr>
      </p:pic>
    </p:spTree>
  </p:cSld>
  <p:timing>
    <p:tnLst>
      <p:par>
        <p:cTn id="85" dur="indefinite" restart="never" nodeType="tmRoot">
          <p:childTnLst>
            <p:seq>
              <p:cTn id="86" dur="indefinite" nodeType="mainSeq"/>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CustomShape 1"/>
          <p:cNvSpPr/>
          <p:nvPr/>
        </p:nvSpPr>
        <p:spPr>
          <a:xfrm>
            <a:off x="360000" y="360000"/>
            <a:ext cx="9356040" cy="896040"/>
          </a:xfrm>
          <a:prstGeom prst="rect">
            <a:avLst/>
          </a:prstGeom>
          <a:noFill/>
          <a:ln>
            <a:noFill/>
          </a:ln>
        </p:spPr>
        <p:style>
          <a:lnRef idx="0"/>
          <a:fillRef idx="0"/>
          <a:effectRef idx="0"/>
          <a:fontRef idx="minor"/>
        </p:style>
        <p:txBody>
          <a:bodyPr lIns="0" rIns="0" tIns="0" bIns="0" anchor="ctr"/>
          <a:p>
            <a:pPr algn="ctr">
              <a:lnSpc>
                <a:spcPct val="100000"/>
              </a:lnSpc>
            </a:pPr>
            <a:r>
              <a:rPr b="0" lang="en-ZA" sz="4400" spc="-1" strike="noStrike">
                <a:solidFill>
                  <a:srgbClr val="ffffff"/>
                </a:solidFill>
                <a:latin typeface="Arial"/>
                <a:ea typeface="DejaVu Sans"/>
              </a:rPr>
              <a:t>Results and Discussion</a:t>
            </a:r>
            <a:endParaRPr b="0" lang="en-ZA" sz="4400" spc="-1" strike="noStrike">
              <a:latin typeface="Arial"/>
            </a:endParaRPr>
          </a:p>
        </p:txBody>
      </p:sp>
      <p:pic>
        <p:nvPicPr>
          <p:cNvPr id="243" name="" descr=""/>
          <p:cNvPicPr/>
          <p:nvPr/>
        </p:nvPicPr>
        <p:blipFill>
          <a:blip r:embed="rId1"/>
          <a:stretch/>
        </p:blipFill>
        <p:spPr>
          <a:xfrm>
            <a:off x="1800000" y="1704240"/>
            <a:ext cx="6335280" cy="4847040"/>
          </a:xfrm>
          <a:prstGeom prst="rect">
            <a:avLst/>
          </a:prstGeom>
          <a:ln>
            <a:noFill/>
          </a:ln>
        </p:spPr>
      </p:pic>
    </p:spTree>
  </p:cSld>
  <p:timing>
    <p:tnLst>
      <p:par>
        <p:cTn id="87" dur="indefinite" restart="never" nodeType="tmRoot">
          <p:childTnLst>
            <p:seq>
              <p:cTn id="88" dur="indefinite" nodeType="mainSeq"/>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CustomShape 1"/>
          <p:cNvSpPr/>
          <p:nvPr/>
        </p:nvSpPr>
        <p:spPr>
          <a:xfrm>
            <a:off x="360000" y="360000"/>
            <a:ext cx="9356400" cy="896400"/>
          </a:xfrm>
          <a:prstGeom prst="rect">
            <a:avLst/>
          </a:prstGeom>
          <a:noFill/>
          <a:ln>
            <a:noFill/>
          </a:ln>
        </p:spPr>
        <p:style>
          <a:lnRef idx="0"/>
          <a:fillRef idx="0"/>
          <a:effectRef idx="0"/>
          <a:fontRef idx="minor"/>
        </p:style>
        <p:txBody>
          <a:bodyPr lIns="0" rIns="0" tIns="0" bIns="0" anchor="ctr"/>
          <a:p>
            <a:pPr>
              <a:lnSpc>
                <a:spcPct val="100000"/>
              </a:lnSpc>
            </a:pPr>
            <a:r>
              <a:rPr b="1" lang="en-ZA" sz="4400" spc="-1" strike="noStrike">
                <a:solidFill>
                  <a:srgbClr val="ffffff"/>
                </a:solidFill>
                <a:latin typeface="Source Sans Pro Semibold"/>
                <a:ea typeface="DejaVu Sans"/>
              </a:rPr>
              <a:t>Results and Discussion</a:t>
            </a:r>
            <a:endParaRPr b="0" lang="en-ZA" sz="4400" spc="-1" strike="noStrike">
              <a:latin typeface="Arial"/>
            </a:endParaRPr>
          </a:p>
        </p:txBody>
      </p:sp>
      <p:sp>
        <p:nvSpPr>
          <p:cNvPr id="245" name="CustomShape 2"/>
          <p:cNvSpPr/>
          <p:nvPr/>
        </p:nvSpPr>
        <p:spPr>
          <a:xfrm>
            <a:off x="360000" y="1733760"/>
            <a:ext cx="9356400" cy="4737600"/>
          </a:xfrm>
          <a:prstGeom prst="rect">
            <a:avLst/>
          </a:prstGeom>
          <a:noFill/>
          <a:ln>
            <a:noFill/>
          </a:ln>
        </p:spPr>
        <p:style>
          <a:lnRef idx="0"/>
          <a:fillRef idx="0"/>
          <a:effectRef idx="0"/>
          <a:fontRef idx="minor"/>
        </p:style>
        <p:txBody>
          <a:bodyPr lIns="0" rIns="0" tIns="0" bIns="0" anchor="ctr">
            <a:normAutofit/>
          </a:bodyPr>
          <a:p>
            <a:pPr marL="343080" indent="-342360" algn="just">
              <a:lnSpc>
                <a:spcPct val="100000"/>
              </a:lnSpc>
              <a:spcBef>
                <a:spcPts val="1001"/>
              </a:spcBef>
              <a:buClr>
                <a:srgbClr val="000000"/>
              </a:buClr>
              <a:buFont typeface="Arial"/>
              <a:buChar char="•"/>
            </a:pPr>
            <a:r>
              <a:rPr b="0" lang="en-ZA" sz="2800" spc="-1" strike="noStrike">
                <a:solidFill>
                  <a:srgbClr val="000000"/>
                </a:solidFill>
                <a:latin typeface="Calibri"/>
                <a:ea typeface="DejaVu Sans"/>
              </a:rPr>
              <a:t>Database for Durban city was considered for years 1905-2019 for 5 parameters: Max/Min temperature, Precipitation, Cloud cover and wind speed.</a:t>
            </a:r>
            <a:endParaRPr b="0" lang="en-ZA" sz="2800" spc="-1" strike="noStrike">
              <a:latin typeface="Arial"/>
            </a:endParaRPr>
          </a:p>
          <a:p>
            <a:pPr marL="343080" indent="-342360" algn="just">
              <a:lnSpc>
                <a:spcPct val="100000"/>
              </a:lnSpc>
              <a:spcBef>
                <a:spcPts val="1001"/>
              </a:spcBef>
              <a:buClr>
                <a:srgbClr val="000000"/>
              </a:buClr>
              <a:buFont typeface="Arial"/>
              <a:buChar char="•"/>
            </a:pPr>
            <a:r>
              <a:rPr b="0" lang="en-ZA" sz="2800" spc="-1" strike="noStrike">
                <a:solidFill>
                  <a:srgbClr val="000000"/>
                </a:solidFill>
                <a:latin typeface="Calibri"/>
                <a:ea typeface="DejaVu Sans"/>
              </a:rPr>
              <a:t>5x5 Correlation matrix between these parameters was constructed.</a:t>
            </a:r>
            <a:endParaRPr b="0" lang="en-ZA" sz="2800" spc="-1" strike="noStrike">
              <a:latin typeface="Arial"/>
            </a:endParaRPr>
          </a:p>
          <a:p>
            <a:pPr marL="343080" indent="-342360" algn="just">
              <a:lnSpc>
                <a:spcPct val="100000"/>
              </a:lnSpc>
              <a:spcBef>
                <a:spcPts val="1001"/>
              </a:spcBef>
              <a:buClr>
                <a:srgbClr val="000000"/>
              </a:buClr>
              <a:buFont typeface="Arial"/>
              <a:buChar char="•"/>
            </a:pPr>
            <a:r>
              <a:rPr b="0" lang="en-ZA" sz="2800" spc="-1" strike="noStrike">
                <a:solidFill>
                  <a:srgbClr val="000000"/>
                </a:solidFill>
                <a:latin typeface="Calibri"/>
                <a:ea typeface="DejaVu Sans"/>
              </a:rPr>
              <a:t>Non-linear model was developed based on 12 parameters: 5 for each parameter, 6 for pair of parameters and 1 constant.</a:t>
            </a:r>
            <a:endParaRPr b="0" lang="en-ZA" sz="2800" spc="-1" strike="noStrike">
              <a:latin typeface="Arial"/>
            </a:endParaRPr>
          </a:p>
          <a:p>
            <a:pPr marL="343080" indent="-342360" algn="just">
              <a:lnSpc>
                <a:spcPct val="100000"/>
              </a:lnSpc>
              <a:spcBef>
                <a:spcPts val="1001"/>
              </a:spcBef>
              <a:buClr>
                <a:srgbClr val="000000"/>
              </a:buClr>
              <a:buFont typeface="Arial"/>
              <a:buChar char="•"/>
            </a:pPr>
            <a:r>
              <a:rPr b="0" lang="en-ZA" sz="2800" spc="-1" strike="noStrike">
                <a:solidFill>
                  <a:srgbClr val="000000"/>
                </a:solidFill>
                <a:latin typeface="Calibri"/>
                <a:ea typeface="DejaVu Sans"/>
              </a:rPr>
              <a:t>Logistic function was used to determine the objective function.</a:t>
            </a:r>
            <a:endParaRPr b="0" lang="en-ZA" sz="2800" spc="-1" strike="noStrike">
              <a:latin typeface="Arial"/>
            </a:endParaRPr>
          </a:p>
          <a:p>
            <a:pPr marL="343080" indent="-342360" algn="just">
              <a:lnSpc>
                <a:spcPct val="100000"/>
              </a:lnSpc>
              <a:spcBef>
                <a:spcPts val="1001"/>
              </a:spcBef>
              <a:buClr>
                <a:srgbClr val="000000"/>
              </a:buClr>
              <a:buFont typeface="Arial"/>
              <a:buChar char="•"/>
            </a:pPr>
            <a:r>
              <a:rPr b="0" lang="en-ZA" sz="2800" spc="-1" strike="noStrike">
                <a:solidFill>
                  <a:srgbClr val="000000"/>
                </a:solidFill>
                <a:latin typeface="Calibri"/>
                <a:ea typeface="DejaVu Sans"/>
              </a:rPr>
              <a:t>Optimization procedure discussed.</a:t>
            </a:r>
            <a:endParaRPr b="0" lang="en-ZA" sz="2800" spc="-1" strike="noStrike">
              <a:latin typeface="Arial"/>
            </a:endParaRPr>
          </a:p>
          <a:p>
            <a:pPr marL="343080" indent="-342360" algn="just">
              <a:lnSpc>
                <a:spcPct val="100000"/>
              </a:lnSpc>
              <a:spcBef>
                <a:spcPts val="1001"/>
              </a:spcBef>
              <a:buClr>
                <a:srgbClr val="000000"/>
              </a:buClr>
              <a:buFont typeface="Arial"/>
              <a:buChar char="•"/>
            </a:pPr>
            <a:r>
              <a:rPr b="0" lang="en-ZA" sz="2800" spc="-1" strike="noStrike">
                <a:solidFill>
                  <a:srgbClr val="000000"/>
                </a:solidFill>
                <a:latin typeface="Calibri"/>
                <a:ea typeface="DejaVu Sans"/>
              </a:rPr>
              <a:t>We tried to create a python code for the optimization procedure.</a:t>
            </a:r>
            <a:endParaRPr b="0" lang="en-ZA" sz="2800" spc="-1" strike="noStrike">
              <a:latin typeface="Arial"/>
            </a:endParaRPr>
          </a:p>
          <a:p>
            <a:pPr marL="343080" indent="-342360" algn="just">
              <a:lnSpc>
                <a:spcPct val="100000"/>
              </a:lnSpc>
              <a:spcBef>
                <a:spcPts val="1001"/>
              </a:spcBef>
              <a:buClr>
                <a:srgbClr val="000000"/>
              </a:buClr>
              <a:buFont typeface="Arial"/>
              <a:buChar char="•"/>
            </a:pPr>
            <a:r>
              <a:rPr b="0" lang="en-ZA" sz="2800" spc="-1" strike="noStrike">
                <a:solidFill>
                  <a:srgbClr val="000000"/>
                </a:solidFill>
                <a:latin typeface="Calibri"/>
                <a:ea typeface="DejaVu Sans"/>
              </a:rPr>
              <a:t>5 data points and 1 iteration was considered in the code.</a:t>
            </a:r>
            <a:endParaRPr b="0" lang="en-ZA" sz="2800" spc="-1" strike="noStrike">
              <a:latin typeface="Arial"/>
            </a:endParaRPr>
          </a:p>
        </p:txBody>
      </p:sp>
    </p:spTree>
  </p:cSld>
  <p:timing>
    <p:tnLst>
      <p:par>
        <p:cTn id="89" dur="indefinite" restart="never" nodeType="tmRoot">
          <p:childTnLst>
            <p:seq>
              <p:cTn id="90" dur="indefinite" nodeType="mainSeq"/>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6" name="Picture 2" descr=""/>
          <p:cNvPicPr/>
          <p:nvPr/>
        </p:nvPicPr>
        <p:blipFill>
          <a:blip r:embed="rId1"/>
          <a:stretch/>
        </p:blipFill>
        <p:spPr>
          <a:xfrm>
            <a:off x="1364040" y="2146680"/>
            <a:ext cx="7125840" cy="3825720"/>
          </a:xfrm>
          <a:prstGeom prst="rect">
            <a:avLst/>
          </a:prstGeom>
          <a:ln>
            <a:noFill/>
          </a:ln>
        </p:spPr>
      </p:pic>
      <p:sp>
        <p:nvSpPr>
          <p:cNvPr id="247" name="CustomShape 1"/>
          <p:cNvSpPr/>
          <p:nvPr/>
        </p:nvSpPr>
        <p:spPr>
          <a:xfrm>
            <a:off x="360000" y="360000"/>
            <a:ext cx="9356400" cy="896400"/>
          </a:xfrm>
          <a:prstGeom prst="rect">
            <a:avLst/>
          </a:prstGeom>
          <a:noFill/>
          <a:ln>
            <a:noFill/>
          </a:ln>
        </p:spPr>
        <p:style>
          <a:lnRef idx="0"/>
          <a:fillRef idx="0"/>
          <a:effectRef idx="0"/>
          <a:fontRef idx="minor"/>
        </p:style>
        <p:txBody>
          <a:bodyPr lIns="0" rIns="0" tIns="0" bIns="0" anchor="ctr"/>
          <a:p>
            <a:pPr>
              <a:lnSpc>
                <a:spcPct val="100000"/>
              </a:lnSpc>
            </a:pPr>
            <a:r>
              <a:rPr b="1" lang="en-ZA" sz="4400" spc="-1" strike="noStrike">
                <a:solidFill>
                  <a:srgbClr val="ffffff"/>
                </a:solidFill>
                <a:latin typeface="Source Sans Pro Semibold"/>
                <a:ea typeface="DejaVu Sans"/>
              </a:rPr>
              <a:t>Results and Discussion</a:t>
            </a:r>
            <a:endParaRPr b="0" lang="en-ZA" sz="4400" spc="-1" strike="noStrike">
              <a:latin typeface="Arial"/>
            </a:endParaRPr>
          </a:p>
        </p:txBody>
      </p:sp>
    </p:spTree>
  </p:cSld>
  <p:timing>
    <p:tnLst>
      <p:par>
        <p:cTn id="91" dur="indefinite" restart="never" nodeType="tmRoot">
          <p:childTnLst>
            <p:seq>
              <p:cTn id="92" dur="indefinite" nodeType="mainSeq"/>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CustomShape 1"/>
          <p:cNvSpPr/>
          <p:nvPr/>
        </p:nvSpPr>
        <p:spPr>
          <a:xfrm>
            <a:off x="902520" y="360000"/>
            <a:ext cx="8813880" cy="896400"/>
          </a:xfrm>
          <a:prstGeom prst="rect">
            <a:avLst/>
          </a:prstGeom>
          <a:noFill/>
          <a:ln>
            <a:noFill/>
          </a:ln>
        </p:spPr>
        <p:style>
          <a:lnRef idx="0"/>
          <a:fillRef idx="0"/>
          <a:effectRef idx="0"/>
          <a:fontRef idx="minor"/>
        </p:style>
        <p:txBody>
          <a:bodyPr lIns="0" rIns="0" tIns="0" bIns="0" anchor="ctr"/>
          <a:p>
            <a:pPr>
              <a:lnSpc>
                <a:spcPct val="100000"/>
              </a:lnSpc>
            </a:pPr>
            <a:r>
              <a:rPr b="1" lang="en-ZA" sz="4400" spc="-1" strike="noStrike">
                <a:solidFill>
                  <a:srgbClr val="ffffff"/>
                </a:solidFill>
                <a:latin typeface="Source Sans Pro Semibold"/>
                <a:ea typeface="DejaVu Sans"/>
              </a:rPr>
              <a:t>Results and Discussion</a:t>
            </a:r>
            <a:endParaRPr b="0" lang="en-ZA" sz="4400" spc="-1" strike="noStrike">
              <a:latin typeface="Arial"/>
            </a:endParaRPr>
          </a:p>
        </p:txBody>
      </p:sp>
      <p:sp>
        <p:nvSpPr>
          <p:cNvPr id="249" name="CustomShape 2"/>
          <p:cNvSpPr/>
          <p:nvPr/>
        </p:nvSpPr>
        <p:spPr>
          <a:xfrm>
            <a:off x="641160" y="1761840"/>
            <a:ext cx="9438480" cy="4875480"/>
          </a:xfrm>
          <a:prstGeom prst="rect">
            <a:avLst/>
          </a:prstGeom>
          <a:noFill/>
          <a:ln>
            <a:noFill/>
          </a:ln>
        </p:spPr>
        <p:style>
          <a:lnRef idx="0"/>
          <a:fillRef idx="0"/>
          <a:effectRef idx="0"/>
          <a:fontRef idx="minor"/>
        </p:style>
        <p:txBody>
          <a:bodyPr lIns="0" rIns="0" tIns="0" bIns="0" anchor="ctr">
            <a:normAutofit/>
          </a:bodyPr>
          <a:p>
            <a:pPr marL="457200" indent="-456480">
              <a:lnSpc>
                <a:spcPct val="100000"/>
              </a:lnSpc>
              <a:spcBef>
                <a:spcPts val="1001"/>
              </a:spcBef>
              <a:buClr>
                <a:srgbClr val="222222"/>
              </a:buClr>
              <a:buFont typeface="Arial"/>
              <a:buChar char="•"/>
            </a:pPr>
            <a:r>
              <a:rPr b="1" lang="en-ZA" sz="2800" spc="-1" strike="noStrike">
                <a:solidFill>
                  <a:srgbClr val="222222"/>
                </a:solidFill>
                <a:latin typeface="Calibri"/>
                <a:ea typeface="DejaVu Sans"/>
              </a:rPr>
              <a:t>Limitations of this code:</a:t>
            </a:r>
            <a:endParaRPr b="0" lang="en-ZA" sz="2800" spc="-1" strike="noStrike">
              <a:latin typeface="Arial"/>
            </a:endParaRPr>
          </a:p>
          <a:p>
            <a:pPr marL="628560" indent="-227880">
              <a:lnSpc>
                <a:spcPct val="100000"/>
              </a:lnSpc>
              <a:spcBef>
                <a:spcPts val="1001"/>
              </a:spcBef>
              <a:buClr>
                <a:srgbClr val="222222"/>
              </a:buClr>
              <a:buFont typeface="Arial"/>
              <a:buChar char="•"/>
            </a:pPr>
            <a:r>
              <a:rPr b="0" lang="en-ZA" sz="2800" spc="-1" strike="noStrike">
                <a:solidFill>
                  <a:srgbClr val="222222"/>
                </a:solidFill>
                <a:latin typeface="Calibri"/>
                <a:ea typeface="DejaVu Sans"/>
              </a:rPr>
              <a:t>1. Only the Durban database is considered.</a:t>
            </a:r>
            <a:endParaRPr b="0" lang="en-ZA" sz="2800" spc="-1" strike="noStrike">
              <a:latin typeface="Arial"/>
            </a:endParaRPr>
          </a:p>
          <a:p>
            <a:pPr marL="628560" indent="-227880">
              <a:lnSpc>
                <a:spcPct val="100000"/>
              </a:lnSpc>
              <a:spcBef>
                <a:spcPts val="1001"/>
              </a:spcBef>
              <a:buClr>
                <a:srgbClr val="222222"/>
              </a:buClr>
              <a:buFont typeface="Arial"/>
              <a:buChar char="•"/>
            </a:pPr>
            <a:r>
              <a:rPr b="0" lang="en-ZA" sz="2800" spc="-1" strike="noStrike">
                <a:solidFill>
                  <a:srgbClr val="222222"/>
                </a:solidFill>
                <a:latin typeface="Calibri"/>
                <a:ea typeface="DejaVu Sans"/>
              </a:rPr>
              <a:t>2. Humidity data is unavailable.</a:t>
            </a:r>
            <a:endParaRPr b="0" lang="en-ZA" sz="2800" spc="-1" strike="noStrike">
              <a:latin typeface="Arial"/>
            </a:endParaRPr>
          </a:p>
          <a:p>
            <a:pPr marL="628560" indent="-227880">
              <a:lnSpc>
                <a:spcPct val="100000"/>
              </a:lnSpc>
              <a:spcBef>
                <a:spcPts val="1001"/>
              </a:spcBef>
              <a:buClr>
                <a:srgbClr val="222222"/>
              </a:buClr>
              <a:buFont typeface="Arial"/>
              <a:buChar char="•"/>
            </a:pPr>
            <a:r>
              <a:rPr b="0" lang="en-ZA" sz="2800" spc="-1" strike="noStrike">
                <a:solidFill>
                  <a:srgbClr val="222222"/>
                </a:solidFill>
                <a:latin typeface="Calibri"/>
                <a:ea typeface="DejaVu Sans"/>
              </a:rPr>
              <a:t>3. For simplicity, only 5 data points are taken (against 1380).</a:t>
            </a:r>
            <a:endParaRPr b="0" lang="en-ZA" sz="2800" spc="-1" strike="noStrike">
              <a:latin typeface="Arial"/>
            </a:endParaRPr>
          </a:p>
          <a:p>
            <a:pPr marL="628560" indent="-227880">
              <a:lnSpc>
                <a:spcPct val="100000"/>
              </a:lnSpc>
              <a:spcBef>
                <a:spcPts val="1001"/>
              </a:spcBef>
              <a:buClr>
                <a:srgbClr val="222222"/>
              </a:buClr>
              <a:buFont typeface="Arial"/>
              <a:buChar char="•"/>
            </a:pPr>
            <a:r>
              <a:rPr b="0" lang="en-ZA" sz="2800" spc="-1" strike="noStrike">
                <a:solidFill>
                  <a:srgbClr val="222222"/>
                </a:solidFill>
                <a:latin typeface="Calibri"/>
                <a:ea typeface="DejaVu Sans"/>
              </a:rPr>
              <a:t>4. For simplicity, the algorithm is run for only 1 iteration.</a:t>
            </a:r>
            <a:endParaRPr b="0" lang="en-ZA" sz="2800" spc="-1" strike="noStrike">
              <a:latin typeface="Arial"/>
            </a:endParaRPr>
          </a:p>
          <a:p>
            <a:pPr>
              <a:lnSpc>
                <a:spcPct val="100000"/>
              </a:lnSpc>
              <a:spcBef>
                <a:spcPts val="1001"/>
              </a:spcBef>
            </a:pPr>
            <a:endParaRPr b="0" lang="en-ZA" sz="2800" spc="-1" strike="noStrike">
              <a:latin typeface="Arial"/>
            </a:endParaRPr>
          </a:p>
          <a:p>
            <a:pPr marL="457200" indent="-456480">
              <a:lnSpc>
                <a:spcPct val="100000"/>
              </a:lnSpc>
              <a:spcBef>
                <a:spcPts val="1001"/>
              </a:spcBef>
              <a:buClr>
                <a:srgbClr val="222222"/>
              </a:buClr>
              <a:buFont typeface="Arial"/>
              <a:buChar char="•"/>
            </a:pPr>
            <a:r>
              <a:rPr b="0" lang="en-ZA" sz="2800" spc="-1" strike="noStrike">
                <a:solidFill>
                  <a:srgbClr val="222222"/>
                </a:solidFill>
                <a:latin typeface="Calibri"/>
                <a:ea typeface="DejaVu Sans"/>
              </a:rPr>
              <a:t>The code can be updated to overcome above limitations.</a:t>
            </a:r>
            <a:endParaRPr b="0" lang="en-ZA" sz="2800" spc="-1" strike="noStrike">
              <a:latin typeface="Arial"/>
            </a:endParaRPr>
          </a:p>
          <a:p>
            <a:pPr algn="just">
              <a:lnSpc>
                <a:spcPct val="100000"/>
              </a:lnSpc>
              <a:spcBef>
                <a:spcPts val="1001"/>
              </a:spcBef>
            </a:pPr>
            <a:endParaRPr b="0" lang="en-ZA" sz="2800" spc="-1" strike="noStrike">
              <a:latin typeface="Arial"/>
            </a:endParaRPr>
          </a:p>
        </p:txBody>
      </p:sp>
    </p:spTree>
  </p:cSld>
  <p:timing>
    <p:tnLst>
      <p:par>
        <p:cTn id="93" dur="indefinite" restart="never" nodeType="tmRoot">
          <p:childTnLst>
            <p:seq>
              <p:cTn id="94" dur="indefinite" nodeType="mainSeq"/>
              <p:prevCondLst>
                <p:cond delay="0" evt="onPrev">
                  <p:tgtEl>
                    <p:sldTgt/>
                  </p:tgtEl>
                </p:cond>
              </p:prevCondLst>
              <p:nextCondLst>
                <p:cond delay="0"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CustomShape 1"/>
          <p:cNvSpPr/>
          <p:nvPr/>
        </p:nvSpPr>
        <p:spPr>
          <a:xfrm>
            <a:off x="360000" y="360000"/>
            <a:ext cx="9356040" cy="896040"/>
          </a:xfrm>
          <a:prstGeom prst="rect">
            <a:avLst/>
          </a:prstGeom>
          <a:noFill/>
          <a:ln>
            <a:noFill/>
          </a:ln>
        </p:spPr>
        <p:style>
          <a:lnRef idx="0"/>
          <a:fillRef idx="0"/>
          <a:effectRef idx="0"/>
          <a:fontRef idx="minor"/>
        </p:style>
        <p:txBody>
          <a:bodyPr lIns="0" rIns="0" tIns="0" bIns="0" anchor="ctr"/>
          <a:p>
            <a:pPr algn="ctr">
              <a:lnSpc>
                <a:spcPct val="100000"/>
              </a:lnSpc>
            </a:pPr>
            <a:r>
              <a:rPr b="0" lang="en-ZA" sz="4400" spc="-1" strike="noStrike">
                <a:solidFill>
                  <a:srgbClr val="ffffff"/>
                </a:solidFill>
                <a:latin typeface="Arial"/>
                <a:ea typeface="DejaVu Sans"/>
              </a:rPr>
              <a:t>Conclusions &amp; Recommendations</a:t>
            </a:r>
            <a:endParaRPr b="0" lang="en-ZA" sz="4400" spc="-1" strike="noStrike">
              <a:latin typeface="Arial"/>
            </a:endParaRPr>
          </a:p>
        </p:txBody>
      </p:sp>
      <p:sp>
        <p:nvSpPr>
          <p:cNvPr id="251" name="CustomShape 2"/>
          <p:cNvSpPr/>
          <p:nvPr/>
        </p:nvSpPr>
        <p:spPr>
          <a:xfrm>
            <a:off x="216000" y="1728000"/>
            <a:ext cx="9501840" cy="4389840"/>
          </a:xfrm>
          <a:prstGeom prst="rect">
            <a:avLst/>
          </a:prstGeom>
          <a:noFill/>
          <a:ln>
            <a:noFill/>
          </a:ln>
        </p:spPr>
        <p:style>
          <a:lnRef idx="0"/>
          <a:fillRef idx="0"/>
          <a:effectRef idx="0"/>
          <a:fontRef idx="minor"/>
        </p:style>
        <p:txBody>
          <a:bodyPr lIns="90000" rIns="90000" tIns="45000" bIns="45000"/>
          <a:p>
            <a:pPr lvl="1" marL="432000" indent="-214560">
              <a:lnSpc>
                <a:spcPct val="100000"/>
              </a:lnSpc>
              <a:spcAft>
                <a:spcPts val="1142"/>
              </a:spcAft>
              <a:buClr>
                <a:srgbClr val="000000"/>
              </a:buClr>
              <a:buSzPct val="45000"/>
              <a:buFont typeface="Symbol"/>
              <a:buChar char=""/>
            </a:pPr>
            <a:r>
              <a:rPr b="0" lang="en-ZA" sz="1800" spc="-1" strike="noStrike">
                <a:solidFill>
                  <a:srgbClr val="1c1c1c"/>
                </a:solidFill>
                <a:latin typeface="Source Sans Pro Semibold"/>
                <a:ea typeface="DejaVu Sans"/>
              </a:rPr>
              <a:t>In this study a mathematical model is proposed to estimate the  TCI</a:t>
            </a:r>
            <a:r>
              <a:rPr b="0" lang="en-ZA" sz="1300" spc="-1" strike="noStrike">
                <a:solidFill>
                  <a:srgbClr val="1c1c1c"/>
                </a:solidFill>
                <a:latin typeface="Source Sans Pro Semibold"/>
                <a:ea typeface="DejaVu Sans"/>
              </a:rPr>
              <a:t>SA</a:t>
            </a:r>
            <a:r>
              <a:rPr b="0" lang="en-ZA" sz="1800" spc="-1" strike="noStrike">
                <a:solidFill>
                  <a:srgbClr val="1c1c1c"/>
                </a:solidFill>
                <a:latin typeface="Source Sans Pro Semibold"/>
                <a:ea typeface="DejaVu Sans"/>
              </a:rPr>
              <a:t> index for South Africa </a:t>
            </a:r>
            <a:endParaRPr b="0" lang="en-ZA" sz="1800" spc="-1" strike="noStrike">
              <a:latin typeface="Arial"/>
            </a:endParaRPr>
          </a:p>
          <a:p>
            <a:pPr lvl="1" marL="502200" indent="-284760">
              <a:lnSpc>
                <a:spcPct val="100000"/>
              </a:lnSpc>
              <a:spcAft>
                <a:spcPts val="1142"/>
              </a:spcAft>
              <a:buClr>
                <a:srgbClr val="000000"/>
              </a:buClr>
              <a:buSzPct val="45000"/>
              <a:buFont typeface="Arial"/>
              <a:buChar char="•"/>
            </a:pPr>
            <a:r>
              <a:rPr b="0" lang="en-ZA" sz="1800" spc="-1" strike="noStrike">
                <a:solidFill>
                  <a:srgbClr val="1c1c1c"/>
                </a:solidFill>
                <a:latin typeface="Source Sans Pro Semibold"/>
                <a:ea typeface="DejaVu Sans"/>
              </a:rPr>
              <a:t>Five climate indices  are used as an input  for the model  </a:t>
            </a:r>
            <a:endParaRPr b="0" lang="en-ZA" sz="1800" spc="-1" strike="noStrike">
              <a:latin typeface="Arial"/>
            </a:endParaRPr>
          </a:p>
          <a:p>
            <a:pPr lvl="1" marL="432000" indent="-214560">
              <a:lnSpc>
                <a:spcPct val="100000"/>
              </a:lnSpc>
              <a:spcAft>
                <a:spcPts val="1142"/>
              </a:spcAft>
              <a:buClr>
                <a:srgbClr val="000000"/>
              </a:buClr>
              <a:buSzPct val="45000"/>
              <a:buFont typeface="Symbol"/>
              <a:buChar char=""/>
            </a:pPr>
            <a:r>
              <a:rPr b="0" lang="en-ZA" sz="1800" spc="-1" strike="noStrike">
                <a:solidFill>
                  <a:srgbClr val="1c1c1c"/>
                </a:solidFill>
                <a:latin typeface="Source Sans Pro Semibold"/>
                <a:ea typeface="DejaVu Sans"/>
              </a:rPr>
              <a:t>The proposed model will be validated  using the climate data for Durban , Cape Town , St.Lucia and other regions in SA</a:t>
            </a:r>
            <a:endParaRPr b="0" lang="en-ZA" sz="1800" spc="-1" strike="noStrike">
              <a:latin typeface="Arial"/>
            </a:endParaRPr>
          </a:p>
          <a:p>
            <a:pPr marL="216000" indent="-213840">
              <a:lnSpc>
                <a:spcPct val="100000"/>
              </a:lnSpc>
              <a:buClr>
                <a:srgbClr val="000000"/>
              </a:buClr>
              <a:buSzPct val="45000"/>
              <a:buFont typeface="Symbol"/>
              <a:buChar char=""/>
            </a:pPr>
            <a:r>
              <a:rPr b="0" lang="en-ZA" sz="1800" spc="-1" strike="noStrike">
                <a:solidFill>
                  <a:srgbClr val="1c1c1c"/>
                </a:solidFill>
                <a:latin typeface="Source Sans Pro Semibold"/>
                <a:ea typeface="DejaVu Sans"/>
              </a:rPr>
              <a:t>Development of  Holiday Climate Index, Beach Climate Index and CCI-Camping Climate Index for South Africa are recommended </a:t>
            </a:r>
            <a:endParaRPr b="0" lang="en-ZA" sz="1800" spc="-1" strike="noStrike">
              <a:latin typeface="Arial"/>
            </a:endParaRPr>
          </a:p>
          <a:p>
            <a:pPr marL="216000" indent="-213840">
              <a:lnSpc>
                <a:spcPct val="100000"/>
              </a:lnSpc>
              <a:buClr>
                <a:srgbClr val="000000"/>
              </a:buClr>
              <a:buSzPct val="45000"/>
              <a:buFont typeface="Symbol"/>
              <a:buChar char=""/>
            </a:pPr>
            <a:r>
              <a:rPr b="0" lang="en-ZA" sz="1800" spc="-1" strike="noStrike">
                <a:solidFill>
                  <a:srgbClr val="1c1c1c"/>
                </a:solidFill>
                <a:latin typeface="Source Sans Pro Semibold"/>
                <a:ea typeface="DejaVu Sans"/>
              </a:rPr>
              <a:t>Customized TCI</a:t>
            </a:r>
            <a:r>
              <a:rPr b="0" lang="en-ZA" sz="1400" spc="-1" strike="noStrike">
                <a:solidFill>
                  <a:srgbClr val="1c1c1c"/>
                </a:solidFill>
                <a:latin typeface="Source Sans Pro Semibold"/>
                <a:ea typeface="DejaVu Sans"/>
              </a:rPr>
              <a:t>SA</a:t>
            </a:r>
            <a:r>
              <a:rPr b="0" lang="en-ZA" sz="1500" spc="-1" strike="noStrike">
                <a:solidFill>
                  <a:srgbClr val="1c1c1c"/>
                </a:solidFill>
                <a:latin typeface="Source Sans Pro Semibold"/>
                <a:ea typeface="DejaVu Sans"/>
              </a:rPr>
              <a:t> index </a:t>
            </a:r>
            <a:r>
              <a:rPr b="0" lang="en-ZA" sz="1800" spc="-1" strike="noStrike">
                <a:solidFill>
                  <a:srgbClr val="1c1c1c"/>
                </a:solidFill>
                <a:latin typeface="Source Sans Pro Semibold"/>
                <a:ea typeface="DejaVu Sans"/>
              </a:rPr>
              <a:t>to integrate tourist’s opinions as part of the thermal comfort factors</a:t>
            </a:r>
            <a:endParaRPr b="0" lang="en-ZA" sz="1800" spc="-1" strike="noStrike">
              <a:latin typeface="Arial"/>
            </a:endParaRPr>
          </a:p>
          <a:p>
            <a:pPr marL="216000" indent="-213840">
              <a:lnSpc>
                <a:spcPct val="100000"/>
              </a:lnSpc>
              <a:buClr>
                <a:srgbClr val="000000"/>
              </a:buClr>
              <a:buSzPct val="45000"/>
              <a:buFont typeface="Symbol"/>
              <a:buChar char=""/>
            </a:pPr>
            <a:r>
              <a:rPr b="0" lang="en-ZA" sz="1800" spc="-1" strike="noStrike">
                <a:solidFill>
                  <a:srgbClr val="1c1c1c"/>
                </a:solidFill>
                <a:latin typeface="Source Sans Pro Semibold"/>
                <a:ea typeface="DejaVu Sans"/>
              </a:rPr>
              <a:t> </a:t>
            </a:r>
            <a:r>
              <a:rPr b="0" lang="en-ZA" sz="1800" spc="-1" strike="noStrike">
                <a:solidFill>
                  <a:srgbClr val="1c1c1c"/>
                </a:solidFill>
                <a:latin typeface="Source Sans Pro Semibold"/>
                <a:ea typeface="DejaVu Sans"/>
              </a:rPr>
              <a:t>The effect of  other climatic indices such as “Humidity” , “Sunshine” and ‘’Extreme weather patterns” in tourism can be of interest to specify the tourist’s popular destinations in SA</a:t>
            </a:r>
            <a:endParaRPr b="0" lang="en-ZA" sz="1800" spc="-1" strike="noStrike">
              <a:latin typeface="Arial"/>
            </a:endParaRPr>
          </a:p>
          <a:p>
            <a:pPr marL="216000" indent="-213840">
              <a:lnSpc>
                <a:spcPct val="100000"/>
              </a:lnSpc>
              <a:buClr>
                <a:srgbClr val="000000"/>
              </a:buClr>
              <a:buSzPct val="45000"/>
              <a:buFont typeface="Symbol"/>
              <a:buChar char=""/>
            </a:pPr>
            <a:r>
              <a:rPr b="1" lang="en-ZA" sz="1800" spc="-1" strike="noStrike">
                <a:solidFill>
                  <a:srgbClr val="1c1c1c"/>
                </a:solidFill>
                <a:latin typeface="Source Sans Pro Semibold"/>
                <a:ea typeface="DejaVu Sans"/>
              </a:rPr>
              <a:t> </a:t>
            </a:r>
            <a:r>
              <a:rPr b="0" lang="en-ZA" sz="1800" spc="-1" strike="noStrike">
                <a:solidFill>
                  <a:srgbClr val="1c1c1c"/>
                </a:solidFill>
                <a:latin typeface="Source Sans Pro Semibold"/>
                <a:ea typeface="DejaVu Sans"/>
              </a:rPr>
              <a:t>Use</a:t>
            </a:r>
            <a:r>
              <a:rPr b="1" lang="en-ZA" sz="1800" spc="-1" strike="noStrike">
                <a:solidFill>
                  <a:srgbClr val="1c1c1c"/>
                </a:solidFill>
                <a:latin typeface="Source Sans Pro Semibold"/>
                <a:ea typeface="DejaVu Sans"/>
              </a:rPr>
              <a:t> </a:t>
            </a:r>
            <a:r>
              <a:rPr b="0" i="1" lang="en-ZA" sz="1800" spc="-1" strike="noStrike">
                <a:solidFill>
                  <a:srgbClr val="1c1c1c"/>
                </a:solidFill>
                <a:latin typeface="Source Sans Pro Semibold"/>
                <a:ea typeface="DejaVu Sans"/>
              </a:rPr>
              <a:t>of</a:t>
            </a:r>
            <a:r>
              <a:rPr b="1" lang="en-ZA" sz="1800" spc="-1" strike="noStrike">
                <a:solidFill>
                  <a:srgbClr val="1c1c1c"/>
                </a:solidFill>
                <a:latin typeface="Source Sans Pro Semibold"/>
                <a:ea typeface="DejaVu Sans"/>
              </a:rPr>
              <a:t> </a:t>
            </a:r>
            <a:r>
              <a:rPr b="0" lang="en-ZA" sz="1800" spc="-1" strike="noStrike">
                <a:solidFill>
                  <a:srgbClr val="1c1c1c"/>
                </a:solidFill>
                <a:latin typeface="Source Sans Pro Semibold"/>
                <a:ea typeface="DejaVu Sans"/>
              </a:rPr>
              <a:t>nonlinear statistical model and ML techniques  are recommended to handle the multicollinearity of climatic indices in the estimation of TCI </a:t>
            </a:r>
            <a:endParaRPr b="0" lang="en-ZA" sz="1800" spc="-1" strike="noStrike">
              <a:latin typeface="Arial"/>
            </a:endParaRPr>
          </a:p>
          <a:p>
            <a:pPr>
              <a:lnSpc>
                <a:spcPct val="100000"/>
              </a:lnSpc>
            </a:pPr>
            <a:endParaRPr b="0" lang="en-ZA" sz="1800" spc="-1" strike="noStrike">
              <a:latin typeface="Arial"/>
            </a:endParaRPr>
          </a:p>
          <a:p>
            <a:pPr marL="1080">
              <a:lnSpc>
                <a:spcPct val="100000"/>
              </a:lnSpc>
            </a:pPr>
            <a:endParaRPr b="0" lang="en-ZA" sz="1800" spc="-1" strike="noStrike">
              <a:latin typeface="Arial"/>
            </a:endParaRPr>
          </a:p>
        </p:txBody>
      </p:sp>
    </p:spTree>
  </p:cSld>
  <p:timing>
    <p:tnLst>
      <p:par>
        <p:cTn id="95" dur="indefinite" restart="never" nodeType="tmRoot">
          <p:childTnLst>
            <p:seq>
              <p:cTn id="96" dur="indefinite" nodeType="mainSeq"/>
              <p:prevCondLst>
                <p:cond delay="0" evt="onPrev">
                  <p:tgtEl>
                    <p:sldTgt/>
                  </p:tgtEl>
                </p:cond>
              </p:prevCondLst>
              <p:nextCondLst>
                <p:cond delay="0"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CustomShape 1"/>
          <p:cNvSpPr/>
          <p:nvPr/>
        </p:nvSpPr>
        <p:spPr>
          <a:xfrm>
            <a:off x="360000" y="360000"/>
            <a:ext cx="9356040" cy="896040"/>
          </a:xfrm>
          <a:prstGeom prst="rect">
            <a:avLst/>
          </a:prstGeom>
          <a:noFill/>
          <a:ln>
            <a:noFill/>
          </a:ln>
        </p:spPr>
        <p:style>
          <a:lnRef idx="0"/>
          <a:fillRef idx="0"/>
          <a:effectRef idx="0"/>
          <a:fontRef idx="minor"/>
        </p:style>
        <p:txBody>
          <a:bodyPr lIns="0" rIns="0" tIns="0" bIns="0" anchor="ctr"/>
          <a:p>
            <a:pPr algn="ctr">
              <a:lnSpc>
                <a:spcPct val="100000"/>
              </a:lnSpc>
            </a:pPr>
            <a:r>
              <a:rPr b="0" lang="en-ZA" sz="4400" spc="-1" strike="noStrike">
                <a:solidFill>
                  <a:srgbClr val="ffffff"/>
                </a:solidFill>
                <a:latin typeface="Arial"/>
                <a:ea typeface="DejaVu Sans"/>
              </a:rPr>
              <a:t>References</a:t>
            </a:r>
            <a:endParaRPr b="0" lang="en-ZA" sz="4400" spc="-1" strike="noStrike">
              <a:latin typeface="Arial"/>
            </a:endParaRPr>
          </a:p>
        </p:txBody>
      </p:sp>
      <p:sp>
        <p:nvSpPr>
          <p:cNvPr id="253" name="CustomShape 2"/>
          <p:cNvSpPr/>
          <p:nvPr/>
        </p:nvSpPr>
        <p:spPr>
          <a:xfrm>
            <a:off x="216000" y="1728000"/>
            <a:ext cx="9501840" cy="4389840"/>
          </a:xfrm>
          <a:prstGeom prst="rect">
            <a:avLst/>
          </a:prstGeom>
          <a:noFill/>
          <a:ln>
            <a:noFill/>
          </a:ln>
        </p:spPr>
        <p:style>
          <a:lnRef idx="0"/>
          <a:fillRef idx="0"/>
          <a:effectRef idx="0"/>
          <a:fontRef idx="minor"/>
        </p:style>
        <p:txBody>
          <a:bodyPr lIns="90000" rIns="90000" tIns="45000" bIns="45000"/>
          <a:p>
            <a:pPr marL="216000" indent="-213840">
              <a:lnSpc>
                <a:spcPct val="100000"/>
              </a:lnSpc>
              <a:buClr>
                <a:srgbClr val="000000"/>
              </a:buClr>
              <a:buFont typeface="StarSymbol"/>
              <a:buAutoNum type="arabicPeriod"/>
            </a:pPr>
            <a:r>
              <a:rPr b="0" lang="en-ZA" sz="1800" spc="-1" strike="noStrike">
                <a:solidFill>
                  <a:srgbClr val="1c1c1c"/>
                </a:solidFill>
                <a:latin typeface="Source Sans Pro Semibold"/>
                <a:ea typeface="DejaVu Sans"/>
              </a:rPr>
              <a:t>Siyao Ma , Christopher A. Craig &amp; Song Feng (2020): Camping climate</a:t>
            </a:r>
            <a:endParaRPr b="0" lang="en-ZA" sz="1800" spc="-1" strike="noStrike">
              <a:latin typeface="Arial"/>
            </a:endParaRPr>
          </a:p>
          <a:p>
            <a:pPr marL="216000" indent="-213840">
              <a:lnSpc>
                <a:spcPct val="100000"/>
              </a:lnSpc>
              <a:buClr>
                <a:srgbClr val="000000"/>
              </a:buClr>
              <a:buFont typeface="StarSymbol"/>
              <a:buAutoNum type="arabicPeriod"/>
            </a:pPr>
            <a:r>
              <a:rPr b="0" lang="en-ZA" sz="1800" spc="-1" strike="noStrike">
                <a:solidFill>
                  <a:srgbClr val="1c1c1c"/>
                </a:solidFill>
                <a:latin typeface="Source Sans Pro Semibold"/>
                <a:ea typeface="DejaVu Sans"/>
              </a:rPr>
              <a:t>resources: the camping climate index in the United States, Current Issues in Tourism, DOI:10.1080/13683500.2020.1846503</a:t>
            </a:r>
            <a:endParaRPr b="0" lang="en-ZA" sz="1800" spc="-1" strike="noStrike">
              <a:latin typeface="Arial"/>
            </a:endParaRPr>
          </a:p>
          <a:p>
            <a:pPr marL="216000" indent="-213840">
              <a:lnSpc>
                <a:spcPct val="100000"/>
              </a:lnSpc>
              <a:buClr>
                <a:srgbClr val="000000"/>
              </a:buClr>
              <a:buFont typeface="StarSymbol"/>
              <a:buAutoNum type="arabicPeriod"/>
            </a:pPr>
            <a:r>
              <a:rPr b="0" lang="en-ZA" sz="1800" spc="-1" strike="noStrike">
                <a:solidFill>
                  <a:srgbClr val="1c1c1c"/>
                </a:solidFill>
                <a:latin typeface="Source Sans Pro Semibold"/>
                <a:ea typeface="DejaVu Sans"/>
              </a:rPr>
              <a:t>Mieczkowski (1985) The Tourism Climate Index: A Method of Evaluating World Climates for Tourism</a:t>
            </a:r>
            <a:endParaRPr b="0" lang="en-ZA" sz="1800" spc="-1" strike="noStrike">
              <a:latin typeface="Arial"/>
            </a:endParaRPr>
          </a:p>
          <a:p>
            <a:pPr marL="216000" indent="-213840">
              <a:lnSpc>
                <a:spcPct val="100000"/>
              </a:lnSpc>
              <a:buClr>
                <a:srgbClr val="000000"/>
              </a:buClr>
              <a:buFont typeface="StarSymbol"/>
              <a:buAutoNum type="arabicPeriod"/>
            </a:pPr>
            <a:r>
              <a:rPr b="0" lang="en-ZA" sz="1800" spc="-1" strike="noStrike">
                <a:solidFill>
                  <a:srgbClr val="1c1c1c"/>
                </a:solidFill>
                <a:latin typeface="Source Sans Pro Semibold"/>
                <a:ea typeface="DejaVu Sans"/>
              </a:rPr>
              <a:t>Daniel Scott, Michelle Rutty, Bas Amelung and Mantao Tang (2016) An Inter-Comparison of the Holiday Climate Index (HCI) and the Tourism Climate Index (TCI) in Europe</a:t>
            </a:r>
            <a:endParaRPr b="0" lang="en-ZA" sz="1800" spc="-1" strike="noStrike">
              <a:latin typeface="Arial"/>
            </a:endParaRPr>
          </a:p>
          <a:p>
            <a:pPr marL="216000" indent="-213840">
              <a:lnSpc>
                <a:spcPct val="100000"/>
              </a:lnSpc>
              <a:buClr>
                <a:srgbClr val="000000"/>
              </a:buClr>
              <a:buFont typeface="StarSymbol"/>
              <a:buAutoNum type="arabicPeriod"/>
            </a:pPr>
            <a:r>
              <a:rPr b="0" lang="en-ZA" sz="1800" spc="-1" strike="noStrike">
                <a:solidFill>
                  <a:srgbClr val="1c1c1c"/>
                </a:solidFill>
                <a:latin typeface="Source Sans Pro Semibold"/>
                <a:ea typeface="DejaVu Sans"/>
              </a:rPr>
              <a:t>R.Morgan, E.Gatell, R.Junyent, A.Micallef, E.Ozhan \&amp; A.T.Williams (2000) An improved user-based beach climate index</a:t>
            </a:r>
            <a:endParaRPr b="0" lang="en-ZA" sz="1800" spc="-1" strike="noStrike">
              <a:latin typeface="Arial"/>
            </a:endParaRPr>
          </a:p>
        </p:txBody>
      </p:sp>
    </p:spTree>
  </p:cSld>
  <p:timing>
    <p:tnLst>
      <p:par>
        <p:cTn id="97" dur="indefinite" restart="never" nodeType="tmRoot">
          <p:childTnLst>
            <p:seq>
              <p:cTn id="9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CustomShape 1"/>
          <p:cNvSpPr/>
          <p:nvPr/>
        </p:nvSpPr>
        <p:spPr>
          <a:xfrm>
            <a:off x="360000" y="360000"/>
            <a:ext cx="9356040" cy="896040"/>
          </a:xfrm>
          <a:prstGeom prst="rect">
            <a:avLst/>
          </a:prstGeom>
          <a:noFill/>
          <a:ln>
            <a:noFill/>
          </a:ln>
        </p:spPr>
        <p:style>
          <a:lnRef idx="0"/>
          <a:fillRef idx="0"/>
          <a:effectRef idx="0"/>
          <a:fontRef idx="minor"/>
        </p:style>
        <p:txBody>
          <a:bodyPr lIns="0" rIns="0" tIns="0" bIns="0" anchor="b"/>
          <a:p>
            <a:pPr>
              <a:lnSpc>
                <a:spcPct val="100000"/>
              </a:lnSpc>
            </a:pPr>
            <a:r>
              <a:rPr b="1" lang="en-ZA" sz="3200" spc="-1" strike="noStrike">
                <a:solidFill>
                  <a:srgbClr val="ffffff"/>
                </a:solidFill>
                <a:latin typeface="Source Sans Pro Black"/>
                <a:ea typeface="DejaVu Sans"/>
              </a:rPr>
              <a:t>Introduction....Cont</a:t>
            </a:r>
            <a:endParaRPr b="0" lang="en-ZA" sz="3200" spc="-1" strike="noStrike">
              <a:latin typeface="Arial"/>
            </a:endParaRPr>
          </a:p>
        </p:txBody>
      </p:sp>
      <p:sp>
        <p:nvSpPr>
          <p:cNvPr id="137" name="CustomShape 2"/>
          <p:cNvSpPr/>
          <p:nvPr/>
        </p:nvSpPr>
        <p:spPr>
          <a:xfrm>
            <a:off x="360000" y="1980000"/>
            <a:ext cx="9176040" cy="4676040"/>
          </a:xfrm>
          <a:prstGeom prst="rect">
            <a:avLst/>
          </a:prstGeom>
          <a:noFill/>
          <a:ln>
            <a:noFill/>
          </a:ln>
        </p:spPr>
        <p:style>
          <a:lnRef idx="0"/>
          <a:fillRef idx="0"/>
          <a:effectRef idx="0"/>
          <a:fontRef idx="minor"/>
        </p:style>
        <p:txBody>
          <a:bodyPr lIns="0" rIns="0" tIns="0" bIns="0">
            <a:normAutofit/>
          </a:bodyPr>
          <a:p>
            <a:pPr>
              <a:lnSpc>
                <a:spcPct val="100000"/>
              </a:lnSpc>
              <a:spcAft>
                <a:spcPts val="1142"/>
              </a:spcAft>
            </a:pPr>
            <a:r>
              <a:rPr b="1" lang="en-ZA" sz="2600" spc="-1" strike="noStrike">
                <a:solidFill>
                  <a:srgbClr val="1c1c1c"/>
                </a:solidFill>
                <a:latin typeface="Source Sans Pro Semibold"/>
                <a:ea typeface="DejaVu Sans"/>
              </a:rPr>
              <a:t>Other Climate Index developed</a:t>
            </a:r>
            <a:endParaRPr b="0" lang="en-ZA" sz="2600" spc="-1" strike="noStrike">
              <a:latin typeface="Arial"/>
            </a:endParaRPr>
          </a:p>
          <a:p>
            <a:pPr>
              <a:lnSpc>
                <a:spcPct val="100000"/>
              </a:lnSpc>
              <a:spcAft>
                <a:spcPts val="1142"/>
              </a:spcAft>
            </a:pPr>
            <a:r>
              <a:rPr b="0" lang="en-ZA" sz="2600" spc="-1" strike="noStrike">
                <a:solidFill>
                  <a:srgbClr val="1c1c1c"/>
                </a:solidFill>
                <a:latin typeface="Source Sans Pro Semibold"/>
                <a:ea typeface="DejaVu Sans"/>
              </a:rPr>
              <a:t>Because of a variety of tourist attactions and activities</a:t>
            </a:r>
            <a:endParaRPr b="0" lang="en-ZA" sz="2600" spc="-1" strike="noStrike">
              <a:latin typeface="Arial"/>
            </a:endParaRPr>
          </a:p>
          <a:p>
            <a:pPr marL="216000" indent="-212400">
              <a:lnSpc>
                <a:spcPct val="100000"/>
              </a:lnSpc>
              <a:spcAft>
                <a:spcPts val="1142"/>
              </a:spcAft>
              <a:buClr>
                <a:srgbClr val="1c1c1c"/>
              </a:buClr>
              <a:buFont typeface="Symbol"/>
              <a:buChar char=""/>
            </a:pPr>
            <a:r>
              <a:rPr b="0" lang="en-ZA" sz="2600" spc="-1" strike="noStrike">
                <a:solidFill>
                  <a:srgbClr val="1c1c1c"/>
                </a:solidFill>
                <a:latin typeface="Source Sans Pro Semibold"/>
                <a:ea typeface="DejaVu Sans"/>
              </a:rPr>
              <a:t>A new customized climate indices are developed</a:t>
            </a:r>
            <a:endParaRPr b="0" lang="en-ZA" sz="2600" spc="-1" strike="noStrike">
              <a:latin typeface="Arial"/>
            </a:endParaRPr>
          </a:p>
          <a:p>
            <a:pPr lvl="1" marL="432000" indent="-212400">
              <a:lnSpc>
                <a:spcPct val="100000"/>
              </a:lnSpc>
              <a:spcAft>
                <a:spcPts val="1142"/>
              </a:spcAft>
              <a:buClr>
                <a:srgbClr val="000000"/>
              </a:buClr>
              <a:buSzPct val="45000"/>
              <a:buFont typeface="Symbol"/>
              <a:buChar char=""/>
            </a:pPr>
            <a:r>
              <a:rPr b="0" lang="en-ZA" sz="1800" spc="-1" strike="noStrike">
                <a:solidFill>
                  <a:srgbClr val="1c1c1c"/>
                </a:solidFill>
                <a:latin typeface="Source Sans Pro Semibold"/>
                <a:ea typeface="DejaVu Sans"/>
              </a:rPr>
              <a:t>HCI –Holiday Climate Index (Scott et al., 2016)</a:t>
            </a:r>
            <a:endParaRPr b="0" lang="en-ZA" sz="1800" spc="-1" strike="noStrike">
              <a:latin typeface="Arial"/>
            </a:endParaRPr>
          </a:p>
          <a:p>
            <a:pPr>
              <a:lnSpc>
                <a:spcPct val="100000"/>
              </a:lnSpc>
              <a:spcAft>
                <a:spcPts val="1142"/>
              </a:spcAft>
            </a:pPr>
            <a:r>
              <a:rPr b="0" lang="en-ZA" sz="1800" spc="-1" strike="noStrike">
                <a:solidFill>
                  <a:srgbClr val="000000"/>
                </a:solidFill>
                <a:latin typeface="Arial"/>
                <a:ea typeface="DejaVu Sans"/>
              </a:rPr>
              <a:t>	</a:t>
            </a:r>
            <a:r>
              <a:rPr b="0" lang="en-ZA" sz="1800" spc="-1" strike="noStrike">
                <a:solidFill>
                  <a:srgbClr val="000000"/>
                </a:solidFill>
                <a:latin typeface="Arial"/>
                <a:ea typeface="DejaVu Sans"/>
              </a:rPr>
              <a:t>	</a:t>
            </a:r>
            <a:r>
              <a:rPr b="1" lang="en-ZA" sz="1800" spc="-1" strike="noStrike">
                <a:solidFill>
                  <a:srgbClr val="000000"/>
                </a:solidFill>
                <a:latin typeface="Arial"/>
                <a:ea typeface="DejaVu Sans"/>
              </a:rPr>
              <a:t>HCI = 4 (TC) + 2. CC +3. R + W</a:t>
            </a:r>
            <a:endParaRPr b="0" lang="en-ZA" sz="1800" spc="-1" strike="noStrike">
              <a:latin typeface="Arial"/>
            </a:endParaRPr>
          </a:p>
          <a:p>
            <a:pPr lvl="1" marL="432000" indent="-212400">
              <a:lnSpc>
                <a:spcPct val="100000"/>
              </a:lnSpc>
              <a:spcAft>
                <a:spcPts val="1142"/>
              </a:spcAft>
              <a:buClr>
                <a:srgbClr val="000000"/>
              </a:buClr>
              <a:buSzPct val="45000"/>
              <a:buFont typeface="Symbol"/>
              <a:buChar char=""/>
            </a:pPr>
            <a:r>
              <a:rPr b="0" lang="en-ZA" sz="1800" spc="-1" strike="noStrike">
                <a:solidFill>
                  <a:srgbClr val="1c1c1c"/>
                </a:solidFill>
                <a:latin typeface="Source Sans Pro Semibold"/>
                <a:ea typeface="DejaVu Sans"/>
              </a:rPr>
              <a:t>BCI-Beach Climate Index (Morgan et al., 2000)</a:t>
            </a:r>
            <a:endParaRPr b="0" lang="en-ZA" sz="1800" spc="-1" strike="noStrike">
              <a:latin typeface="Arial"/>
            </a:endParaRPr>
          </a:p>
          <a:p>
            <a:pPr marL="650160">
              <a:lnSpc>
                <a:spcPct val="100000"/>
              </a:lnSpc>
              <a:spcAft>
                <a:spcPts val="1142"/>
              </a:spcAft>
            </a:pPr>
            <a:r>
              <a:rPr b="1" lang="en-ZA" sz="1800" spc="-1" strike="noStrike">
                <a:solidFill>
                  <a:srgbClr val="1c1c1c"/>
                </a:solidFill>
                <a:latin typeface="Source Sans Pro Semibold"/>
                <a:ea typeface="DejaVu Sans"/>
              </a:rPr>
              <a:t>	</a:t>
            </a:r>
            <a:r>
              <a:rPr b="1" lang="en-ZA" sz="1800" spc="-1" strike="noStrike">
                <a:solidFill>
                  <a:srgbClr val="1c1c1c"/>
                </a:solidFill>
                <a:latin typeface="Source Sans Pro Semibold"/>
                <a:ea typeface="DejaVu Sans"/>
              </a:rPr>
              <a:t>	</a:t>
            </a:r>
            <a:r>
              <a:rPr b="1" lang="en-ZA" sz="1800" spc="-1" strike="noStrike">
                <a:solidFill>
                  <a:srgbClr val="1c1c1c"/>
                </a:solidFill>
                <a:latin typeface="Source Sans Pro Semibold"/>
                <a:ea typeface="DejaVu Sans"/>
              </a:rPr>
              <a:t>BCI = 0.18 · TC + 0.29 · R + 0.26 · W + 0.27 · S</a:t>
            </a:r>
            <a:endParaRPr b="0" lang="en-ZA" sz="1800" spc="-1" strike="noStrike">
              <a:latin typeface="Arial"/>
            </a:endParaRPr>
          </a:p>
          <a:p>
            <a:pPr lvl="1" marL="432000" indent="-212400">
              <a:lnSpc>
                <a:spcPct val="100000"/>
              </a:lnSpc>
              <a:spcAft>
                <a:spcPts val="1142"/>
              </a:spcAft>
              <a:buClr>
                <a:srgbClr val="000000"/>
              </a:buClr>
              <a:buSzPct val="45000"/>
              <a:buFont typeface="Symbol"/>
              <a:buChar char=""/>
            </a:pPr>
            <a:r>
              <a:rPr b="0" lang="en-ZA" sz="1800" spc="-1" strike="noStrike">
                <a:solidFill>
                  <a:srgbClr val="1c1c1c"/>
                </a:solidFill>
                <a:latin typeface="Source Sans Pro Semibold"/>
                <a:ea typeface="DejaVu Sans"/>
              </a:rPr>
              <a:t>CCI-Camping Climate Index (Ma et al., 2020)</a:t>
            </a:r>
            <a:endParaRPr b="0" lang="en-ZA" sz="1800" spc="-1" strike="noStrike">
              <a:latin typeface="Arial"/>
            </a:endParaRPr>
          </a:p>
          <a:p>
            <a:pPr marL="650160">
              <a:lnSpc>
                <a:spcPct val="100000"/>
              </a:lnSpc>
              <a:spcAft>
                <a:spcPts val="1142"/>
              </a:spcAft>
            </a:pPr>
            <a:r>
              <a:rPr b="1" lang="en-ZA" sz="1800" spc="-1" strike="noStrike">
                <a:solidFill>
                  <a:srgbClr val="1c1c1c"/>
                </a:solidFill>
                <a:latin typeface="Source Sans Pro Semibold"/>
                <a:ea typeface="DejaVu Sans"/>
              </a:rPr>
              <a:t>	</a:t>
            </a:r>
            <a:r>
              <a:rPr b="1" lang="en-ZA" sz="1800" spc="-1" strike="noStrike">
                <a:solidFill>
                  <a:srgbClr val="1c1c1c"/>
                </a:solidFill>
                <a:latin typeface="Source Sans Pro Semibold"/>
                <a:ea typeface="DejaVu Sans"/>
              </a:rPr>
              <a:t>	</a:t>
            </a:r>
            <a:r>
              <a:rPr b="1" lang="en-ZA" sz="1800" spc="-1" strike="noStrike">
                <a:solidFill>
                  <a:srgbClr val="1c1c1c"/>
                </a:solidFill>
                <a:latin typeface="Source Sans Pro Semibold"/>
                <a:ea typeface="DejaVu Sans"/>
              </a:rPr>
              <a:t>CCI = 0.5*TC + 0.5*S</a:t>
            </a:r>
            <a:endParaRPr b="0" lang="en-ZA" sz="1800" spc="-1" strike="noStrike">
              <a:latin typeface="Arial"/>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CustomShape 1"/>
          <p:cNvSpPr/>
          <p:nvPr/>
        </p:nvSpPr>
        <p:spPr>
          <a:xfrm>
            <a:off x="360000" y="360000"/>
            <a:ext cx="9356040" cy="896040"/>
          </a:xfrm>
          <a:prstGeom prst="rect">
            <a:avLst/>
          </a:prstGeom>
          <a:noFill/>
          <a:ln>
            <a:noFill/>
          </a:ln>
        </p:spPr>
        <p:style>
          <a:lnRef idx="0"/>
          <a:fillRef idx="0"/>
          <a:effectRef idx="0"/>
          <a:fontRef idx="minor"/>
        </p:style>
        <p:txBody>
          <a:bodyPr lIns="0" rIns="0" tIns="0" bIns="0" anchor="b"/>
          <a:p>
            <a:pPr>
              <a:lnSpc>
                <a:spcPct val="100000"/>
              </a:lnSpc>
            </a:pPr>
            <a:r>
              <a:rPr b="1" lang="en-ZA" sz="3200" spc="-1" strike="noStrike">
                <a:solidFill>
                  <a:srgbClr val="ffffff"/>
                </a:solidFill>
                <a:latin typeface="Source Sans Pro Black"/>
                <a:ea typeface="DejaVu Sans"/>
              </a:rPr>
              <a:t>Introduction....Cont</a:t>
            </a:r>
            <a:endParaRPr b="0" lang="en-ZA" sz="3200" spc="-1" strike="noStrike">
              <a:latin typeface="Arial"/>
            </a:endParaRPr>
          </a:p>
        </p:txBody>
      </p:sp>
      <p:sp>
        <p:nvSpPr>
          <p:cNvPr id="139" name="CustomShape 2"/>
          <p:cNvSpPr/>
          <p:nvPr/>
        </p:nvSpPr>
        <p:spPr>
          <a:xfrm>
            <a:off x="360000" y="1980000"/>
            <a:ext cx="9176040" cy="4676040"/>
          </a:xfrm>
          <a:prstGeom prst="rect">
            <a:avLst/>
          </a:prstGeom>
          <a:noFill/>
          <a:ln>
            <a:noFill/>
          </a:ln>
        </p:spPr>
        <p:style>
          <a:lnRef idx="0"/>
          <a:fillRef idx="0"/>
          <a:effectRef idx="0"/>
          <a:fontRef idx="minor"/>
        </p:style>
        <p:txBody>
          <a:bodyPr lIns="0" rIns="0" tIns="0" bIns="0">
            <a:normAutofit/>
          </a:bodyPr>
          <a:p>
            <a:pPr>
              <a:lnSpc>
                <a:spcPct val="100000"/>
              </a:lnSpc>
              <a:spcAft>
                <a:spcPts val="1142"/>
              </a:spcAft>
            </a:pPr>
            <a:r>
              <a:rPr b="1" lang="en-ZA" sz="2600" spc="-1" strike="noStrike">
                <a:solidFill>
                  <a:srgbClr val="1c1c1c"/>
                </a:solidFill>
                <a:latin typeface="Source Sans Pro Semibold"/>
                <a:ea typeface="DejaVu Sans"/>
              </a:rPr>
              <a:t>Motivation</a:t>
            </a:r>
            <a:endParaRPr b="0" lang="en-ZA" sz="2600" spc="-1" strike="noStrike">
              <a:latin typeface="Arial"/>
            </a:endParaRPr>
          </a:p>
          <a:p>
            <a:pPr>
              <a:lnSpc>
                <a:spcPct val="100000"/>
              </a:lnSpc>
              <a:spcAft>
                <a:spcPts val="1142"/>
              </a:spcAft>
            </a:pPr>
            <a:r>
              <a:rPr b="0" lang="en-ZA" sz="2600" spc="-1" strike="noStrike">
                <a:solidFill>
                  <a:srgbClr val="1c1c1c"/>
                </a:solidFill>
                <a:latin typeface="Source Sans Pro Semibold"/>
                <a:ea typeface="DejaVu Sans"/>
              </a:rPr>
              <a:t>None of these indices is developed using African data</a:t>
            </a:r>
            <a:endParaRPr b="0" lang="en-ZA" sz="2600" spc="-1" strike="noStrike">
              <a:latin typeface="Arial"/>
            </a:endParaRPr>
          </a:p>
          <a:p>
            <a:pPr lvl="1" marL="673200" indent="-212760">
              <a:lnSpc>
                <a:spcPct val="100000"/>
              </a:lnSpc>
              <a:spcAft>
                <a:spcPts val="1142"/>
              </a:spcAft>
              <a:buClr>
                <a:srgbClr val="000000"/>
              </a:buClr>
              <a:buFont typeface="Symbol"/>
              <a:buChar char=""/>
            </a:pPr>
            <a:r>
              <a:rPr b="0" lang="en-ZA" sz="2000" spc="-1" strike="noStrike">
                <a:solidFill>
                  <a:srgbClr val="1c1c1c"/>
                </a:solidFill>
                <a:latin typeface="Source Sans Pro Semibold"/>
                <a:ea typeface="DejaVu Sans"/>
              </a:rPr>
              <a:t>Yet Africa has different whether patterns compared to European countries</a:t>
            </a:r>
            <a:endParaRPr b="0" lang="en-ZA" sz="2000" spc="-1" strike="noStrike">
              <a:latin typeface="Arial"/>
            </a:endParaRPr>
          </a:p>
          <a:p>
            <a:pPr>
              <a:lnSpc>
                <a:spcPct val="100000"/>
              </a:lnSpc>
              <a:spcAft>
                <a:spcPts val="1142"/>
              </a:spcAft>
            </a:pPr>
            <a:r>
              <a:rPr b="1" lang="en-ZA" sz="2600" spc="-1" strike="noStrike">
                <a:solidFill>
                  <a:srgbClr val="1c1c1c"/>
                </a:solidFill>
                <a:latin typeface="Source Sans Pro Semibold"/>
                <a:ea typeface="DejaVu Sans"/>
              </a:rPr>
              <a:t>Why South African TCI</a:t>
            </a:r>
            <a:r>
              <a:rPr b="1" lang="en-ZA" sz="1500" spc="-1" strike="noStrike">
                <a:solidFill>
                  <a:srgbClr val="1c1c1c"/>
                </a:solidFill>
                <a:latin typeface="Source Sans Pro Semibold"/>
                <a:ea typeface="DejaVu Sans"/>
              </a:rPr>
              <a:t>SA</a:t>
            </a:r>
            <a:r>
              <a:rPr b="1" lang="en-ZA" sz="2600" spc="-1" strike="noStrike">
                <a:solidFill>
                  <a:srgbClr val="1c1c1c"/>
                </a:solidFill>
                <a:latin typeface="Source Sans Pro Semibold"/>
                <a:ea typeface="DejaVu Sans"/>
              </a:rPr>
              <a:t>?</a:t>
            </a:r>
            <a:endParaRPr b="0" lang="en-ZA" sz="2600" spc="-1" strike="noStrike">
              <a:latin typeface="Arial"/>
            </a:endParaRPr>
          </a:p>
          <a:p>
            <a:pPr lvl="1" marL="673200" indent="-212760">
              <a:lnSpc>
                <a:spcPct val="100000"/>
              </a:lnSpc>
              <a:spcAft>
                <a:spcPts val="1142"/>
              </a:spcAft>
              <a:buClr>
                <a:srgbClr val="000000"/>
              </a:buClr>
              <a:buFont typeface="Symbol"/>
              <a:buChar char=""/>
            </a:pPr>
            <a:r>
              <a:rPr b="0" lang="en-ZA" sz="2000" spc="-1" strike="noStrike">
                <a:solidFill>
                  <a:srgbClr val="1c1c1c"/>
                </a:solidFill>
                <a:latin typeface="Source Sans Pro Semibold"/>
                <a:ea typeface="DejaVu Sans"/>
              </a:rPr>
              <a:t>Determine climate suitability for Tourists</a:t>
            </a:r>
            <a:endParaRPr b="0" lang="en-ZA" sz="2000" spc="-1" strike="noStrike">
              <a:latin typeface="Arial"/>
            </a:endParaRPr>
          </a:p>
          <a:p>
            <a:pPr lvl="1" marL="673200" indent="-212760">
              <a:lnSpc>
                <a:spcPct val="100000"/>
              </a:lnSpc>
              <a:spcAft>
                <a:spcPts val="1142"/>
              </a:spcAft>
              <a:buClr>
                <a:srgbClr val="000000"/>
              </a:buClr>
              <a:buFont typeface="Symbol"/>
              <a:buChar char=""/>
            </a:pPr>
            <a:r>
              <a:rPr b="0" lang="en-ZA" sz="2000" spc="-1" strike="noStrike">
                <a:solidFill>
                  <a:srgbClr val="1c1c1c"/>
                </a:solidFill>
                <a:latin typeface="Source Sans Pro Semibold"/>
                <a:ea typeface="DejaVu Sans"/>
              </a:rPr>
              <a:t>Increase on Tourists Tourism experience</a:t>
            </a:r>
            <a:endParaRPr b="0" lang="en-ZA" sz="2000" spc="-1" strike="noStrike">
              <a:latin typeface="Arial"/>
            </a:endParaRPr>
          </a:p>
          <a:p>
            <a:pPr lvl="1" marL="673200" indent="-212760">
              <a:lnSpc>
                <a:spcPct val="100000"/>
              </a:lnSpc>
              <a:spcAft>
                <a:spcPts val="1142"/>
              </a:spcAft>
              <a:buClr>
                <a:srgbClr val="000000"/>
              </a:buClr>
              <a:buFont typeface="Symbol"/>
              <a:buChar char=""/>
            </a:pPr>
            <a:r>
              <a:rPr b="0" lang="en-ZA" sz="2000" spc="-1" strike="noStrike">
                <a:solidFill>
                  <a:srgbClr val="1c1c1c"/>
                </a:solidFill>
                <a:latin typeface="Source Sans Pro Semibold"/>
                <a:ea typeface="DejaVu Sans"/>
              </a:rPr>
              <a:t>Contribute to boosting the economy of the country</a:t>
            </a:r>
            <a:endParaRPr b="0" lang="en-ZA" sz="2000" spc="-1" strike="noStrike">
              <a:latin typeface="Arial"/>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40" name="Chart 98"/>
          <p:cNvGraphicFramePr/>
          <p:nvPr/>
        </p:nvGraphicFramePr>
        <p:xfrm>
          <a:off x="-142560" y="1793880"/>
          <a:ext cx="9574200" cy="4613760"/>
        </p:xfrm>
        <a:graphic>
          <a:graphicData uri="http://schemas.openxmlformats.org/drawingml/2006/chart">
            <c:chart xmlns:c="http://schemas.openxmlformats.org/drawingml/2006/chart" xmlns:r="http://schemas.openxmlformats.org/officeDocument/2006/relationships" r:id="rId1"/>
          </a:graphicData>
        </a:graphic>
      </p:graphicFrame>
      <p:sp>
        <p:nvSpPr>
          <p:cNvPr id="141" name="CustomShape 1"/>
          <p:cNvSpPr/>
          <p:nvPr/>
        </p:nvSpPr>
        <p:spPr>
          <a:xfrm>
            <a:off x="2232000" y="371160"/>
            <a:ext cx="4699080" cy="564480"/>
          </a:xfrm>
          <a:prstGeom prst="rect">
            <a:avLst/>
          </a:prstGeom>
          <a:noFill/>
          <a:ln>
            <a:noFill/>
          </a:ln>
        </p:spPr>
        <p:style>
          <a:lnRef idx="0"/>
          <a:fillRef idx="0"/>
          <a:effectRef idx="0"/>
          <a:fontRef idx="minor"/>
        </p:style>
        <p:txBody>
          <a:bodyPr lIns="90000" rIns="90000" tIns="45000" bIns="45000"/>
          <a:p>
            <a:pPr>
              <a:lnSpc>
                <a:spcPct val="100000"/>
              </a:lnSpc>
            </a:pPr>
            <a:r>
              <a:rPr b="1" lang="en-ZA" sz="3200" spc="-1" strike="noStrike">
                <a:solidFill>
                  <a:srgbClr val="ffffff"/>
                </a:solidFill>
                <a:latin typeface="Source Sans Pro Black"/>
                <a:ea typeface="DejaVu Sans"/>
              </a:rPr>
              <a:t>Data Collection</a:t>
            </a:r>
            <a:endParaRPr b="0" lang="en-ZA" sz="3200" spc="-1" strike="noStrike">
              <a:latin typeface="Arial"/>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CustomShape 1"/>
          <p:cNvSpPr/>
          <p:nvPr/>
        </p:nvSpPr>
        <p:spPr>
          <a:xfrm>
            <a:off x="2936520" y="432000"/>
            <a:ext cx="3973320" cy="713520"/>
          </a:xfrm>
          <a:prstGeom prst="rect">
            <a:avLst/>
          </a:prstGeom>
          <a:noFill/>
          <a:ln>
            <a:noFill/>
          </a:ln>
        </p:spPr>
        <p:style>
          <a:lnRef idx="0"/>
          <a:fillRef idx="0"/>
          <a:effectRef idx="0"/>
          <a:fontRef idx="minor"/>
        </p:style>
      </p:sp>
      <p:sp>
        <p:nvSpPr>
          <p:cNvPr id="143" name="CustomShape 2"/>
          <p:cNvSpPr/>
          <p:nvPr/>
        </p:nvSpPr>
        <p:spPr>
          <a:xfrm>
            <a:off x="298080" y="1872000"/>
            <a:ext cx="9584640" cy="5346000"/>
          </a:xfrm>
          <a:prstGeom prst="rect">
            <a:avLst/>
          </a:prstGeom>
          <a:noFill/>
          <a:ln>
            <a:noFill/>
          </a:ln>
        </p:spPr>
        <p:style>
          <a:lnRef idx="0"/>
          <a:fillRef idx="0"/>
          <a:effectRef idx="0"/>
          <a:fontRef idx="minor"/>
        </p:style>
        <p:txBody>
          <a:bodyPr lIns="90000" rIns="90000" tIns="45000" bIns="45000"/>
          <a:p>
            <a:pPr>
              <a:lnSpc>
                <a:spcPct val="100000"/>
              </a:lnSpc>
            </a:pPr>
            <a:r>
              <a:rPr b="1" lang="en-ZA" sz="2600" spc="-1" strike="noStrike">
                <a:solidFill>
                  <a:srgbClr val="1c1c1c"/>
                </a:solidFill>
                <a:latin typeface="Source Sans Pro Semibold"/>
                <a:ea typeface="DejaVu Sans"/>
              </a:rPr>
              <a:t>Webscraping</a:t>
            </a:r>
            <a:endParaRPr b="0" lang="en-ZA" sz="2600" spc="-1" strike="noStrike">
              <a:latin typeface="Arial"/>
            </a:endParaRPr>
          </a:p>
          <a:p>
            <a:pPr lvl="2" marL="648000" indent="-213840">
              <a:lnSpc>
                <a:spcPct val="100000"/>
              </a:lnSpc>
              <a:buClr>
                <a:srgbClr val="000000"/>
              </a:buClr>
              <a:buSzPct val="45000"/>
              <a:buFont typeface="Symbol"/>
              <a:buChar char=""/>
            </a:pPr>
            <a:r>
              <a:rPr b="0" lang="en-ZA" sz="2200" spc="-1" strike="noStrike">
                <a:solidFill>
                  <a:srgbClr val="1c1c1c"/>
                </a:solidFill>
                <a:latin typeface="Source Sans Pro Semibold"/>
                <a:ea typeface="DejaVu Sans"/>
              </a:rPr>
              <a:t>Database: </a:t>
            </a:r>
            <a:r>
              <a:rPr b="0" lang="en-ZA" sz="2200" spc="-1" strike="noStrike" u="sng">
                <a:solidFill>
                  <a:srgbClr val="0000ff"/>
                </a:solidFill>
                <a:uFillTx/>
                <a:latin typeface="Source Sans Pro Semibold"/>
                <a:ea typeface="DejaVu Sans"/>
                <a:hlinkClick r:id="rId1"/>
              </a:rPr>
              <a:t>https://climexp.knmi.nl/start.cgi</a:t>
            </a:r>
            <a:r>
              <a:rPr b="0" lang="en-ZA" sz="2200" spc="-1" strike="noStrike">
                <a:solidFill>
                  <a:srgbClr val="1c1c1c"/>
                </a:solidFill>
                <a:latin typeface="Source Sans Pro Semibold"/>
                <a:ea typeface="DejaVu Sans"/>
              </a:rPr>
              <a:t> </a:t>
            </a:r>
            <a:endParaRPr b="0" lang="en-ZA" sz="2200" spc="-1" strike="noStrike">
              <a:latin typeface="Arial"/>
            </a:endParaRPr>
          </a:p>
          <a:p>
            <a:pPr lvl="3" marL="864000" indent="-213840">
              <a:lnSpc>
                <a:spcPct val="100000"/>
              </a:lnSpc>
              <a:buClr>
                <a:srgbClr val="000000"/>
              </a:buClr>
              <a:buSzPct val="45000"/>
              <a:buFont typeface="Symbol"/>
              <a:buChar char=""/>
            </a:pPr>
            <a:r>
              <a:rPr b="0" lang="en-ZA" sz="2200" spc="-1" strike="noStrike">
                <a:solidFill>
                  <a:srgbClr val="1c1c1c"/>
                </a:solidFill>
                <a:latin typeface="Source Sans Pro Semibold"/>
                <a:ea typeface="DejaVu Sans"/>
              </a:rPr>
              <a:t>Towns: Duban, Capetown</a:t>
            </a:r>
            <a:endParaRPr b="0" lang="en-ZA" sz="2200" spc="-1" strike="noStrike">
              <a:latin typeface="Arial"/>
            </a:endParaRPr>
          </a:p>
          <a:p>
            <a:pPr lvl="3" marL="864000" indent="-213840">
              <a:lnSpc>
                <a:spcPct val="100000"/>
              </a:lnSpc>
              <a:buClr>
                <a:srgbClr val="000000"/>
              </a:buClr>
              <a:buSzPct val="45000"/>
              <a:buFont typeface="Symbol"/>
              <a:buChar char=""/>
            </a:pPr>
            <a:r>
              <a:rPr b="0" lang="en-ZA" sz="2200" spc="-1" strike="noStrike">
                <a:solidFill>
                  <a:srgbClr val="1c1c1c"/>
                </a:solidFill>
                <a:latin typeface="Source Sans Pro Semibold"/>
                <a:ea typeface="DejaVu Sans"/>
              </a:rPr>
              <a:t>Climate Elements</a:t>
            </a:r>
            <a:endParaRPr b="0" lang="en-ZA" sz="2200" spc="-1" strike="noStrike">
              <a:latin typeface="Arial"/>
            </a:endParaRPr>
          </a:p>
          <a:p>
            <a:pPr lvl="2" marL="648000" indent="-213840">
              <a:lnSpc>
                <a:spcPct val="100000"/>
              </a:lnSpc>
              <a:buClr>
                <a:srgbClr val="000000"/>
              </a:buClr>
              <a:buSzPct val="45000"/>
              <a:buFont typeface="Symbol"/>
              <a:buChar char=""/>
            </a:pPr>
            <a:r>
              <a:rPr b="0" lang="en-ZA" sz="2200" spc="-1" strike="noStrike">
                <a:solidFill>
                  <a:srgbClr val="1c1c1c"/>
                </a:solidFill>
                <a:latin typeface="Source Sans Pro Semibold"/>
                <a:ea typeface="DejaVu Sans"/>
              </a:rPr>
              <a:t>Trip Advisor </a:t>
            </a:r>
            <a:endParaRPr b="0" lang="en-ZA" sz="2200" spc="-1" strike="noStrike">
              <a:latin typeface="Arial"/>
            </a:endParaRPr>
          </a:p>
          <a:p>
            <a:pPr lvl="3" marL="864000" indent="-213840">
              <a:lnSpc>
                <a:spcPct val="100000"/>
              </a:lnSpc>
              <a:buClr>
                <a:srgbClr val="000000"/>
              </a:buClr>
              <a:buSzPct val="45000"/>
              <a:buFont typeface="Symbol"/>
              <a:buChar char=""/>
            </a:pPr>
            <a:r>
              <a:rPr b="0" lang="en-ZA" sz="2200" spc="-1" strike="noStrike">
                <a:solidFill>
                  <a:srgbClr val="1c1c1c"/>
                </a:solidFill>
                <a:latin typeface="Source Sans Pro Semibold"/>
                <a:ea typeface="DejaVu Sans"/>
              </a:rPr>
              <a:t>Opinion of Tourists</a:t>
            </a:r>
            <a:endParaRPr b="0" lang="en-ZA" sz="2200" spc="-1" strike="noStrike">
              <a:latin typeface="Arial"/>
            </a:endParaRPr>
          </a:p>
          <a:p>
            <a:pPr>
              <a:lnSpc>
                <a:spcPct val="100000"/>
              </a:lnSpc>
            </a:pPr>
            <a:r>
              <a:rPr b="1" lang="en-ZA" sz="2600" spc="-1" strike="noStrike">
                <a:solidFill>
                  <a:srgbClr val="1c1c1c"/>
                </a:solidFill>
                <a:latin typeface="Source Sans Pro Semibold"/>
                <a:ea typeface="DejaVu Sans"/>
              </a:rPr>
              <a:t>Variables Selected</a:t>
            </a:r>
            <a:endParaRPr b="0" lang="en-ZA" sz="2600" spc="-1" strike="noStrike">
              <a:latin typeface="Arial"/>
            </a:endParaRPr>
          </a:p>
          <a:p>
            <a:pPr lvl="2" marL="648000" indent="-213840">
              <a:lnSpc>
                <a:spcPct val="100000"/>
              </a:lnSpc>
              <a:buClr>
                <a:srgbClr val="000000"/>
              </a:buClr>
              <a:buSzPct val="45000"/>
              <a:buFont typeface="Symbol"/>
              <a:buChar char=""/>
            </a:pPr>
            <a:r>
              <a:rPr b="0" lang="en-ZA" sz="2200" spc="-1" strike="noStrike">
                <a:solidFill>
                  <a:srgbClr val="1c1c1c"/>
                </a:solidFill>
                <a:latin typeface="Source Sans Pro Semibold"/>
                <a:ea typeface="DejaVu Sans"/>
              </a:rPr>
              <a:t>Maximum Temperature (X1)</a:t>
            </a:r>
            <a:endParaRPr b="0" lang="en-ZA" sz="2200" spc="-1" strike="noStrike">
              <a:latin typeface="Arial"/>
            </a:endParaRPr>
          </a:p>
          <a:p>
            <a:pPr lvl="2" marL="648000" indent="-213840" algn="just">
              <a:lnSpc>
                <a:spcPct val="100000"/>
              </a:lnSpc>
              <a:buClr>
                <a:srgbClr val="000000"/>
              </a:buClr>
              <a:buSzPct val="45000"/>
              <a:buFont typeface="Symbol"/>
              <a:buChar char=""/>
            </a:pPr>
            <a:r>
              <a:rPr b="0" lang="en-ZA" sz="2200" spc="-1" strike="noStrike">
                <a:solidFill>
                  <a:srgbClr val="1c1c1c"/>
                </a:solidFill>
                <a:latin typeface="Source Sans Pro Semibold"/>
                <a:ea typeface="DejaVu Sans"/>
              </a:rPr>
              <a:t>Minimum Temperature (X2)</a:t>
            </a:r>
            <a:endParaRPr b="0" lang="en-ZA" sz="2200" spc="-1" strike="noStrike">
              <a:latin typeface="Arial"/>
            </a:endParaRPr>
          </a:p>
          <a:p>
            <a:pPr lvl="2" marL="648000" indent="-213840" algn="just">
              <a:lnSpc>
                <a:spcPct val="100000"/>
              </a:lnSpc>
              <a:buClr>
                <a:srgbClr val="000000"/>
              </a:buClr>
              <a:buSzPct val="45000"/>
              <a:buFont typeface="Symbol"/>
              <a:buChar char=""/>
            </a:pPr>
            <a:r>
              <a:rPr b="0" lang="en-ZA" sz="2200" spc="-1" strike="noStrike">
                <a:solidFill>
                  <a:srgbClr val="1c1c1c"/>
                </a:solidFill>
                <a:latin typeface="Source Sans Pro Semibold"/>
                <a:ea typeface="DejaVu Sans"/>
              </a:rPr>
              <a:t>Precipitation (X3)</a:t>
            </a:r>
            <a:endParaRPr b="0" lang="en-ZA" sz="2200" spc="-1" strike="noStrike">
              <a:latin typeface="Arial"/>
            </a:endParaRPr>
          </a:p>
          <a:p>
            <a:pPr lvl="2" marL="648000" indent="-213840">
              <a:lnSpc>
                <a:spcPct val="100000"/>
              </a:lnSpc>
              <a:buClr>
                <a:srgbClr val="000000"/>
              </a:buClr>
              <a:buSzPct val="45000"/>
              <a:buFont typeface="Symbol"/>
              <a:buChar char=""/>
            </a:pPr>
            <a:r>
              <a:rPr b="0" lang="en-ZA" sz="2200" spc="-1" strike="noStrike">
                <a:solidFill>
                  <a:srgbClr val="1c1c1c"/>
                </a:solidFill>
                <a:latin typeface="Source Sans Pro Semibold"/>
                <a:ea typeface="DejaVu Sans"/>
              </a:rPr>
              <a:t>Cloud cover (X4)</a:t>
            </a:r>
            <a:endParaRPr b="0" lang="en-ZA" sz="2200" spc="-1" strike="noStrike">
              <a:latin typeface="Arial"/>
            </a:endParaRPr>
          </a:p>
          <a:p>
            <a:pPr lvl="2" marL="648000" indent="-213840">
              <a:lnSpc>
                <a:spcPct val="100000"/>
              </a:lnSpc>
              <a:buClr>
                <a:srgbClr val="000000"/>
              </a:buClr>
              <a:buSzPct val="45000"/>
              <a:buFont typeface="Symbol"/>
              <a:buChar char=""/>
            </a:pPr>
            <a:r>
              <a:rPr b="0" lang="en-ZA" sz="2200" spc="-1" strike="noStrike">
                <a:solidFill>
                  <a:srgbClr val="1c1c1c"/>
                </a:solidFill>
                <a:latin typeface="Source Sans Pro Semibold"/>
                <a:ea typeface="DejaVu Sans"/>
              </a:rPr>
              <a:t>Wind Speed (X5)</a:t>
            </a:r>
            <a:endParaRPr b="0" lang="en-ZA" sz="2200" spc="-1" strike="noStrike">
              <a:latin typeface="Arial"/>
            </a:endParaRPr>
          </a:p>
          <a:p>
            <a:pPr>
              <a:lnSpc>
                <a:spcPct val="100000"/>
              </a:lnSpc>
            </a:pPr>
            <a:r>
              <a:rPr b="1" lang="en-ZA" sz="2600" spc="-1" strike="noStrike">
                <a:solidFill>
                  <a:srgbClr val="1c1c1c"/>
                </a:solidFill>
                <a:latin typeface="Source Sans Pro Semibold"/>
                <a:ea typeface="DejaVu Sans"/>
              </a:rPr>
              <a:t>Why?</a:t>
            </a:r>
            <a:endParaRPr b="0" lang="en-ZA" sz="2600" spc="-1" strike="noStrike">
              <a:latin typeface="Arial"/>
            </a:endParaRPr>
          </a:p>
          <a:p>
            <a:pPr lvl="2" marL="648000" indent="-213840">
              <a:lnSpc>
                <a:spcPct val="100000"/>
              </a:lnSpc>
              <a:buClr>
                <a:srgbClr val="000000"/>
              </a:buClr>
              <a:buSzPct val="45000"/>
              <a:buFont typeface="Symbol"/>
              <a:buChar char=""/>
            </a:pPr>
            <a:r>
              <a:rPr b="0" lang="en-ZA" sz="2200" spc="-1" strike="noStrike">
                <a:solidFill>
                  <a:srgbClr val="1c1c1c"/>
                </a:solidFill>
                <a:latin typeface="Source Sans Pro Semibold"/>
                <a:ea typeface="DejaVu Sans"/>
              </a:rPr>
              <a:t>To develop a TCI</a:t>
            </a:r>
            <a:r>
              <a:rPr b="0" lang="en-ZA" sz="1800" spc="-1" strike="noStrike">
                <a:solidFill>
                  <a:srgbClr val="1c1c1c"/>
                </a:solidFill>
                <a:latin typeface="Source Sans Pro Semibold"/>
                <a:ea typeface="DejaVu Sans"/>
              </a:rPr>
              <a:t>SA</a:t>
            </a:r>
            <a:endParaRPr b="0" lang="en-ZA" sz="1800" spc="-1" strike="noStrike">
              <a:latin typeface="Arial"/>
            </a:endParaRPr>
          </a:p>
          <a:p>
            <a:pPr>
              <a:lnSpc>
                <a:spcPct val="100000"/>
              </a:lnSpc>
            </a:pPr>
            <a:endParaRPr b="0" lang="en-ZA" sz="1800" spc="-1" strike="noStrike">
              <a:latin typeface="Arial"/>
            </a:endParaRPr>
          </a:p>
        </p:txBody>
      </p:sp>
      <p:sp>
        <p:nvSpPr>
          <p:cNvPr id="144" name="CustomShape 3"/>
          <p:cNvSpPr/>
          <p:nvPr/>
        </p:nvSpPr>
        <p:spPr>
          <a:xfrm>
            <a:off x="2232000" y="371520"/>
            <a:ext cx="4699080" cy="564480"/>
          </a:xfrm>
          <a:prstGeom prst="rect">
            <a:avLst/>
          </a:prstGeom>
          <a:noFill/>
          <a:ln>
            <a:noFill/>
          </a:ln>
        </p:spPr>
        <p:style>
          <a:lnRef idx="0"/>
          <a:fillRef idx="0"/>
          <a:effectRef idx="0"/>
          <a:fontRef idx="minor"/>
        </p:style>
        <p:txBody>
          <a:bodyPr lIns="90000" rIns="90000" tIns="45000" bIns="45000"/>
          <a:p>
            <a:pPr>
              <a:lnSpc>
                <a:spcPct val="100000"/>
              </a:lnSpc>
            </a:pPr>
            <a:r>
              <a:rPr b="1" lang="en-ZA" sz="3200" spc="-1" strike="noStrike">
                <a:solidFill>
                  <a:srgbClr val="ffffff"/>
                </a:solidFill>
                <a:latin typeface="Source Sans Pro Black"/>
                <a:ea typeface="DejaVu Sans"/>
              </a:rPr>
              <a:t>	</a:t>
            </a:r>
            <a:r>
              <a:rPr b="1" lang="en-ZA" sz="3200" spc="-1" strike="noStrike">
                <a:solidFill>
                  <a:srgbClr val="ffffff"/>
                </a:solidFill>
                <a:latin typeface="Source Sans Pro Black"/>
                <a:ea typeface="DejaVu Sans"/>
              </a:rPr>
              <a:t>	</a:t>
            </a:r>
            <a:r>
              <a:rPr b="1" lang="en-ZA" sz="3200" spc="-1" strike="noStrike">
                <a:solidFill>
                  <a:srgbClr val="ffffff"/>
                </a:solidFill>
                <a:latin typeface="Source Sans Pro Black"/>
                <a:ea typeface="DejaVu Sans"/>
              </a:rPr>
              <a:t>	</a:t>
            </a:r>
            <a:r>
              <a:rPr b="1" lang="en-ZA" sz="3200" spc="-1" strike="noStrike">
                <a:solidFill>
                  <a:srgbClr val="ffffff"/>
                </a:solidFill>
                <a:latin typeface="Source Sans Pro Black"/>
                <a:ea typeface="DejaVu Sans"/>
              </a:rPr>
              <a:t>	</a:t>
            </a:r>
            <a:r>
              <a:rPr b="1" lang="en-ZA" sz="3200" spc="-1" strike="noStrike">
                <a:solidFill>
                  <a:srgbClr val="ffffff"/>
                </a:solidFill>
                <a:latin typeface="Source Sans Pro Black"/>
                <a:ea typeface="DejaVu Sans"/>
              </a:rPr>
              <a:t>Data </a:t>
            </a:r>
            <a:endParaRPr b="0" lang="en-ZA" sz="3200" spc="-1" strike="noStrike">
              <a:latin typeface="Arial"/>
            </a:endParaRPr>
          </a:p>
        </p:txBody>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CustomShape 1"/>
          <p:cNvSpPr/>
          <p:nvPr/>
        </p:nvSpPr>
        <p:spPr>
          <a:xfrm>
            <a:off x="2936520" y="432000"/>
            <a:ext cx="3973320" cy="713520"/>
          </a:xfrm>
          <a:prstGeom prst="rect">
            <a:avLst/>
          </a:prstGeom>
          <a:noFill/>
          <a:ln>
            <a:noFill/>
          </a:ln>
        </p:spPr>
        <p:style>
          <a:lnRef idx="0"/>
          <a:fillRef idx="0"/>
          <a:effectRef idx="0"/>
          <a:fontRef idx="minor"/>
        </p:style>
      </p:sp>
      <p:sp>
        <p:nvSpPr>
          <p:cNvPr id="146" name="CustomShape 2"/>
          <p:cNvSpPr/>
          <p:nvPr/>
        </p:nvSpPr>
        <p:spPr>
          <a:xfrm>
            <a:off x="298080" y="1872000"/>
            <a:ext cx="9584640" cy="5346000"/>
          </a:xfrm>
          <a:prstGeom prst="rect">
            <a:avLst/>
          </a:prstGeom>
          <a:noFill/>
          <a:ln>
            <a:noFill/>
          </a:ln>
        </p:spPr>
        <p:style>
          <a:lnRef idx="0"/>
          <a:fillRef idx="0"/>
          <a:effectRef idx="0"/>
          <a:fontRef idx="minor"/>
        </p:style>
        <p:txBody>
          <a:bodyPr lIns="90000" rIns="90000" tIns="45000" bIns="45000"/>
          <a:p>
            <a:pPr>
              <a:lnSpc>
                <a:spcPct val="100000"/>
              </a:lnSpc>
            </a:pPr>
            <a:r>
              <a:rPr b="1" lang="en-ZA" sz="2600" spc="-1" strike="noStrike">
                <a:solidFill>
                  <a:srgbClr val="1c1c1c"/>
                </a:solidFill>
                <a:latin typeface="Source Sans Pro Semibold"/>
                <a:ea typeface="DejaVu Sans"/>
              </a:rPr>
              <a:t>TCI</a:t>
            </a:r>
            <a:r>
              <a:rPr b="1" lang="en-ZA" sz="1800" spc="-1" strike="noStrike">
                <a:solidFill>
                  <a:srgbClr val="1c1c1c"/>
                </a:solidFill>
                <a:latin typeface="Source Sans Pro Semibold"/>
                <a:ea typeface="DejaVu Sans"/>
              </a:rPr>
              <a:t>SA </a:t>
            </a:r>
            <a:r>
              <a:rPr b="1" lang="en-ZA" sz="2600" spc="-1" strike="noStrike">
                <a:solidFill>
                  <a:srgbClr val="1c1c1c"/>
                </a:solidFill>
                <a:latin typeface="Source Sans Pro Semibold"/>
                <a:ea typeface="DejaVu Sans"/>
              </a:rPr>
              <a:t>Formula</a:t>
            </a:r>
            <a:endParaRPr b="0" lang="en-ZA" sz="2600" spc="-1" strike="noStrike">
              <a:latin typeface="Arial"/>
            </a:endParaRPr>
          </a:p>
          <a:p>
            <a:pPr>
              <a:lnSpc>
                <a:spcPct val="100000"/>
              </a:lnSpc>
            </a:pPr>
            <a:endParaRPr b="0" lang="en-ZA" sz="2600" spc="-1" strike="noStrike">
              <a:latin typeface="Arial"/>
            </a:endParaRPr>
          </a:p>
          <a:p>
            <a:pPr algn="just">
              <a:lnSpc>
                <a:spcPct val="100000"/>
              </a:lnSpc>
            </a:pPr>
            <a:r>
              <a:rPr b="0" lang="en-ZA" sz="2600" spc="-1" strike="noStrike">
                <a:solidFill>
                  <a:srgbClr val="1c1c1c"/>
                </a:solidFill>
                <a:latin typeface="Helvetica;Arial"/>
                <a:ea typeface="Helvetica;Arial"/>
              </a:rPr>
              <a:t>The TCI</a:t>
            </a:r>
            <a:r>
              <a:rPr b="0" lang="en-ZA" sz="2600" spc="-1" strike="noStrike" baseline="-26000">
                <a:solidFill>
                  <a:srgbClr val="1c1c1c"/>
                </a:solidFill>
                <a:latin typeface="Helvetica;Arial"/>
                <a:ea typeface="Helvetica;Arial"/>
              </a:rPr>
              <a:t>SA</a:t>
            </a:r>
            <a:r>
              <a:rPr b="0" lang="en-ZA" sz="2600" spc="-1" strike="noStrike">
                <a:solidFill>
                  <a:srgbClr val="1c1c1c"/>
                </a:solidFill>
                <a:latin typeface="Helvetica;Arial"/>
                <a:ea typeface="Helvetica;Arial"/>
              </a:rPr>
              <a:t> score is calculated based on the following formula: </a:t>
            </a:r>
            <a:endParaRPr b="0" lang="en-ZA" sz="2600" spc="-1" strike="noStrike">
              <a:latin typeface="Arial"/>
            </a:endParaRPr>
          </a:p>
          <a:p>
            <a:pPr algn="just">
              <a:lnSpc>
                <a:spcPct val="100000"/>
              </a:lnSpc>
            </a:pPr>
            <a:endParaRPr b="0" lang="en-ZA" sz="2600" spc="-1" strike="noStrike">
              <a:latin typeface="Arial"/>
            </a:endParaRPr>
          </a:p>
          <a:p>
            <a:pPr>
              <a:lnSpc>
                <a:spcPct val="100000"/>
              </a:lnSpc>
            </a:pPr>
            <a:r>
              <a:rPr b="0" lang="en-ZA" sz="2800" spc="-1" strike="noStrike">
                <a:solidFill>
                  <a:srgbClr val="000000"/>
                </a:solidFill>
                <a:latin typeface="Arial"/>
                <a:ea typeface="DejaVu Sans"/>
              </a:rPr>
              <a:t>TCI</a:t>
            </a:r>
            <a:r>
              <a:rPr b="0" lang="en-ZA" sz="2800" spc="-1" strike="noStrike" baseline="-25000">
                <a:solidFill>
                  <a:srgbClr val="000000"/>
                </a:solidFill>
                <a:latin typeface="Arial"/>
                <a:ea typeface="DejaVu Sans"/>
              </a:rPr>
              <a:t>SA </a:t>
            </a:r>
            <a:r>
              <a:rPr b="0" lang="en-ZA" sz="2800" spc="-1" strike="noStrike">
                <a:solidFill>
                  <a:srgbClr val="000000"/>
                </a:solidFill>
                <a:latin typeface="Arial"/>
                <a:ea typeface="DejaVu Sans"/>
              </a:rPr>
              <a:t>= X­</a:t>
            </a:r>
            <a:r>
              <a:rPr b="0" lang="en-ZA" sz="2800" spc="-1" strike="noStrike" baseline="-25000">
                <a:solidFill>
                  <a:srgbClr val="000000"/>
                </a:solidFill>
                <a:latin typeface="Arial"/>
                <a:ea typeface="DejaVu Sans"/>
              </a:rPr>
              <a:t>1</a:t>
            </a:r>
            <a:r>
              <a:rPr b="0" lang="en-ZA" sz="2800" spc="-1" strike="noStrike">
                <a:solidFill>
                  <a:srgbClr val="000000"/>
                </a:solidFill>
                <a:latin typeface="Arial"/>
                <a:ea typeface="DejaVu Sans"/>
              </a:rPr>
              <a:t> + X</a:t>
            </a:r>
            <a:r>
              <a:rPr b="0" lang="en-ZA" sz="2800" spc="-1" strike="noStrike" baseline="-25000">
                <a:solidFill>
                  <a:srgbClr val="000000"/>
                </a:solidFill>
                <a:latin typeface="Arial"/>
                <a:ea typeface="DejaVu Sans"/>
              </a:rPr>
              <a:t>2</a:t>
            </a:r>
            <a:r>
              <a:rPr b="0" lang="en-ZA" sz="2800" spc="-1" strike="noStrike">
                <a:solidFill>
                  <a:srgbClr val="000000"/>
                </a:solidFill>
                <a:latin typeface="Arial"/>
                <a:ea typeface="DejaVu Sans"/>
              </a:rPr>
              <a:t> +X</a:t>
            </a:r>
            <a:r>
              <a:rPr b="0" lang="en-ZA" sz="2800" spc="-1" strike="noStrike" baseline="-25000">
                <a:solidFill>
                  <a:srgbClr val="000000"/>
                </a:solidFill>
                <a:latin typeface="Arial"/>
                <a:ea typeface="DejaVu Sans"/>
              </a:rPr>
              <a:t>3</a:t>
            </a:r>
            <a:r>
              <a:rPr b="0" lang="en-ZA" sz="2800" spc="-1" strike="noStrike">
                <a:solidFill>
                  <a:srgbClr val="000000"/>
                </a:solidFill>
                <a:latin typeface="Arial"/>
                <a:ea typeface="DejaVu Sans"/>
              </a:rPr>
              <a:t> +X</a:t>
            </a:r>
            <a:r>
              <a:rPr b="0" lang="en-ZA" sz="2800" spc="-1" strike="noStrike" baseline="-25000">
                <a:solidFill>
                  <a:srgbClr val="000000"/>
                </a:solidFill>
                <a:latin typeface="Arial"/>
                <a:ea typeface="DejaVu Sans"/>
              </a:rPr>
              <a:t>4</a:t>
            </a:r>
            <a:r>
              <a:rPr b="0" lang="en-ZA" sz="2800" spc="-1" strike="noStrike">
                <a:solidFill>
                  <a:srgbClr val="000000"/>
                </a:solidFill>
                <a:latin typeface="Arial"/>
                <a:ea typeface="DejaVu Sans"/>
              </a:rPr>
              <a:t>+X</a:t>
            </a:r>
            <a:r>
              <a:rPr b="0" lang="en-ZA" sz="2800" spc="-1" strike="noStrike" baseline="-25000">
                <a:solidFill>
                  <a:srgbClr val="000000"/>
                </a:solidFill>
                <a:latin typeface="Arial"/>
                <a:ea typeface="DejaVu Sans"/>
              </a:rPr>
              <a:t>5</a:t>
            </a:r>
            <a:r>
              <a:rPr b="0" lang="en-ZA" sz="2800" spc="-1" strike="noStrike">
                <a:solidFill>
                  <a:srgbClr val="000000"/>
                </a:solidFill>
                <a:latin typeface="Arial"/>
                <a:ea typeface="DejaVu Sans"/>
              </a:rPr>
              <a:t>                (1)</a:t>
            </a:r>
            <a:endParaRPr b="0" lang="en-ZA" sz="2800" spc="-1" strike="noStrike">
              <a:latin typeface="Arial"/>
            </a:endParaRPr>
          </a:p>
          <a:p>
            <a:pPr>
              <a:lnSpc>
                <a:spcPct val="100000"/>
              </a:lnSpc>
            </a:pPr>
            <a:endParaRPr b="0" lang="en-ZA" sz="2800" spc="-1" strike="noStrike">
              <a:latin typeface="Arial"/>
            </a:endParaRPr>
          </a:p>
          <a:p>
            <a:pPr>
              <a:lnSpc>
                <a:spcPct val="100000"/>
              </a:lnSpc>
            </a:pPr>
            <a:r>
              <a:rPr b="0" lang="en-ZA" sz="2800" spc="-1" strike="noStrike">
                <a:solidFill>
                  <a:srgbClr val="000000"/>
                </a:solidFill>
                <a:latin typeface="Arial"/>
                <a:ea typeface="DejaVu Sans"/>
              </a:rPr>
              <a:t>X­</a:t>
            </a:r>
            <a:r>
              <a:rPr b="0" lang="en-ZA" sz="2800" spc="-1" strike="noStrike" baseline="-25000">
                <a:solidFill>
                  <a:srgbClr val="000000"/>
                </a:solidFill>
                <a:latin typeface="Arial"/>
                <a:ea typeface="DejaVu Sans"/>
              </a:rPr>
              <a:t>1 </a:t>
            </a:r>
            <a:r>
              <a:rPr b="0" lang="en-ZA" sz="2800" spc="-1" strike="noStrike">
                <a:solidFill>
                  <a:srgbClr val="000000"/>
                </a:solidFill>
                <a:latin typeface="Arial"/>
                <a:ea typeface="DejaVu Sans"/>
              </a:rPr>
              <a:t> - Maximum Temperature (</a:t>
            </a:r>
            <a:r>
              <a:rPr b="0" lang="en-ZA" sz="2800" spc="-1" strike="noStrike" baseline="30000">
                <a:solidFill>
                  <a:srgbClr val="000000"/>
                </a:solidFill>
                <a:latin typeface="Arial"/>
                <a:ea typeface="DejaVu Sans"/>
              </a:rPr>
              <a:t>o</a:t>
            </a:r>
            <a:r>
              <a:rPr b="0" lang="en-ZA" sz="2800" spc="-1" strike="noStrike">
                <a:solidFill>
                  <a:srgbClr val="000000"/>
                </a:solidFill>
                <a:latin typeface="Arial"/>
                <a:ea typeface="DejaVu Sans"/>
              </a:rPr>
              <a:t>C)</a:t>
            </a:r>
            <a:endParaRPr b="0" lang="en-ZA" sz="2800" spc="-1" strike="noStrike">
              <a:latin typeface="Arial"/>
            </a:endParaRPr>
          </a:p>
          <a:p>
            <a:pPr>
              <a:lnSpc>
                <a:spcPct val="100000"/>
              </a:lnSpc>
            </a:pPr>
            <a:r>
              <a:rPr b="0" lang="en-ZA" sz="2800" spc="-1" strike="noStrike">
                <a:solidFill>
                  <a:srgbClr val="000000"/>
                </a:solidFill>
                <a:latin typeface="Arial"/>
                <a:ea typeface="DejaVu Sans"/>
              </a:rPr>
              <a:t>X</a:t>
            </a:r>
            <a:r>
              <a:rPr b="0" lang="en-ZA" sz="2800" spc="-1" strike="noStrike" baseline="-25000">
                <a:solidFill>
                  <a:srgbClr val="000000"/>
                </a:solidFill>
                <a:latin typeface="Arial"/>
                <a:ea typeface="DejaVu Sans"/>
              </a:rPr>
              <a:t>2</a:t>
            </a:r>
            <a:r>
              <a:rPr b="0" lang="en-ZA" sz="2800" spc="-1" strike="noStrike">
                <a:solidFill>
                  <a:srgbClr val="000000"/>
                </a:solidFill>
                <a:latin typeface="Arial"/>
                <a:ea typeface="DejaVu Sans"/>
              </a:rPr>
              <a:t> – Minimum Temperature (</a:t>
            </a:r>
            <a:r>
              <a:rPr b="0" lang="en-ZA" sz="2800" spc="-1" strike="noStrike" baseline="30000">
                <a:solidFill>
                  <a:srgbClr val="000000"/>
                </a:solidFill>
                <a:latin typeface="Arial"/>
                <a:ea typeface="DejaVu Sans"/>
              </a:rPr>
              <a:t>o</a:t>
            </a:r>
            <a:r>
              <a:rPr b="0" lang="en-ZA" sz="2800" spc="-1" strike="noStrike">
                <a:solidFill>
                  <a:srgbClr val="000000"/>
                </a:solidFill>
                <a:latin typeface="Arial"/>
                <a:ea typeface="DejaVu Sans"/>
              </a:rPr>
              <a:t>C)</a:t>
            </a:r>
            <a:endParaRPr b="0" lang="en-ZA" sz="2800" spc="-1" strike="noStrike">
              <a:latin typeface="Arial"/>
            </a:endParaRPr>
          </a:p>
          <a:p>
            <a:pPr>
              <a:lnSpc>
                <a:spcPct val="100000"/>
              </a:lnSpc>
            </a:pPr>
            <a:r>
              <a:rPr b="0" lang="en-ZA" sz="2800" spc="-1" strike="noStrike">
                <a:solidFill>
                  <a:srgbClr val="000000"/>
                </a:solidFill>
                <a:latin typeface="Arial"/>
                <a:ea typeface="DejaVu Sans"/>
              </a:rPr>
              <a:t>X</a:t>
            </a:r>
            <a:r>
              <a:rPr b="0" lang="en-ZA" sz="2800" spc="-1" strike="noStrike" baseline="-25000">
                <a:solidFill>
                  <a:srgbClr val="000000"/>
                </a:solidFill>
                <a:latin typeface="Arial"/>
                <a:ea typeface="DejaVu Sans"/>
              </a:rPr>
              <a:t>3</a:t>
            </a:r>
            <a:r>
              <a:rPr b="0" lang="en-ZA" sz="2800" spc="-1" strike="noStrike">
                <a:solidFill>
                  <a:srgbClr val="000000"/>
                </a:solidFill>
                <a:latin typeface="Arial"/>
                <a:ea typeface="DejaVu Sans"/>
              </a:rPr>
              <a:t> – Precipitation (mm)</a:t>
            </a:r>
            <a:endParaRPr b="0" lang="en-ZA" sz="2800" spc="-1" strike="noStrike">
              <a:latin typeface="Arial"/>
            </a:endParaRPr>
          </a:p>
          <a:p>
            <a:pPr>
              <a:lnSpc>
                <a:spcPct val="100000"/>
              </a:lnSpc>
            </a:pPr>
            <a:r>
              <a:rPr b="0" lang="en-ZA" sz="2800" spc="-1" strike="noStrike">
                <a:solidFill>
                  <a:srgbClr val="000000"/>
                </a:solidFill>
                <a:latin typeface="Arial"/>
                <a:ea typeface="DejaVu Sans"/>
              </a:rPr>
              <a:t>X</a:t>
            </a:r>
            <a:r>
              <a:rPr b="0" lang="en-ZA" sz="2800" spc="-1" strike="noStrike" baseline="-25000">
                <a:solidFill>
                  <a:srgbClr val="000000"/>
                </a:solidFill>
                <a:latin typeface="Arial"/>
                <a:ea typeface="DejaVu Sans"/>
              </a:rPr>
              <a:t>4</a:t>
            </a:r>
            <a:r>
              <a:rPr b="0" lang="en-ZA" sz="2800" spc="-1" strike="noStrike">
                <a:solidFill>
                  <a:srgbClr val="000000"/>
                </a:solidFill>
                <a:latin typeface="Arial"/>
                <a:ea typeface="DejaVu Sans"/>
              </a:rPr>
              <a:t> – Cloud Cover (%)</a:t>
            </a:r>
            <a:endParaRPr b="0" lang="en-ZA" sz="2800" spc="-1" strike="noStrike">
              <a:latin typeface="Arial"/>
            </a:endParaRPr>
          </a:p>
          <a:p>
            <a:pPr>
              <a:lnSpc>
                <a:spcPct val="100000"/>
              </a:lnSpc>
            </a:pPr>
            <a:r>
              <a:rPr b="0" lang="en-ZA" sz="2800" spc="-1" strike="noStrike">
                <a:solidFill>
                  <a:srgbClr val="000000"/>
                </a:solidFill>
                <a:latin typeface="Arial"/>
                <a:ea typeface="DejaVu Sans"/>
              </a:rPr>
              <a:t>X</a:t>
            </a:r>
            <a:r>
              <a:rPr b="0" lang="en-ZA" sz="2800" spc="-1" strike="noStrike" baseline="-25000">
                <a:solidFill>
                  <a:srgbClr val="000000"/>
                </a:solidFill>
                <a:latin typeface="Arial"/>
                <a:ea typeface="DejaVu Sans"/>
              </a:rPr>
              <a:t>5</a:t>
            </a:r>
            <a:r>
              <a:rPr b="0" lang="en-ZA" sz="2800" spc="-1" strike="noStrike">
                <a:solidFill>
                  <a:srgbClr val="000000"/>
                </a:solidFill>
                <a:latin typeface="Arial"/>
                <a:ea typeface="DejaVu Sans"/>
              </a:rPr>
              <a:t> – Wind Speed (km/hr)</a:t>
            </a:r>
            <a:endParaRPr b="0" lang="en-ZA" sz="2800" spc="-1" strike="noStrike">
              <a:latin typeface="Arial"/>
            </a:endParaRPr>
          </a:p>
          <a:p>
            <a:pPr algn="just">
              <a:lnSpc>
                <a:spcPct val="100000"/>
              </a:lnSpc>
            </a:pPr>
            <a:endParaRPr b="0" lang="en-ZA" sz="2800" spc="-1" strike="noStrike">
              <a:latin typeface="Arial"/>
            </a:endParaRPr>
          </a:p>
          <a:p>
            <a:pPr algn="just">
              <a:lnSpc>
                <a:spcPct val="100000"/>
              </a:lnSpc>
            </a:pPr>
            <a:endParaRPr b="0" lang="en-ZA" sz="2800" spc="-1" strike="noStrike">
              <a:latin typeface="Arial"/>
            </a:endParaRPr>
          </a:p>
          <a:p>
            <a:pPr algn="just">
              <a:lnSpc>
                <a:spcPct val="100000"/>
              </a:lnSpc>
            </a:pPr>
            <a:endParaRPr b="0" lang="en-ZA" sz="2800" spc="-1" strike="noStrike">
              <a:latin typeface="Arial"/>
            </a:endParaRPr>
          </a:p>
        </p:txBody>
      </p:sp>
      <p:sp>
        <p:nvSpPr>
          <p:cNvPr id="147" name="CustomShape 3"/>
          <p:cNvSpPr/>
          <p:nvPr/>
        </p:nvSpPr>
        <p:spPr>
          <a:xfrm>
            <a:off x="2232000" y="371880"/>
            <a:ext cx="4699080" cy="564480"/>
          </a:xfrm>
          <a:prstGeom prst="rect">
            <a:avLst/>
          </a:prstGeom>
          <a:noFill/>
          <a:ln>
            <a:noFill/>
          </a:ln>
        </p:spPr>
        <p:style>
          <a:lnRef idx="0"/>
          <a:fillRef idx="0"/>
          <a:effectRef idx="0"/>
          <a:fontRef idx="minor"/>
        </p:style>
        <p:txBody>
          <a:bodyPr lIns="90000" rIns="90000" tIns="45000" bIns="45000"/>
          <a:p>
            <a:pPr>
              <a:lnSpc>
                <a:spcPct val="100000"/>
              </a:lnSpc>
            </a:pPr>
            <a:r>
              <a:rPr b="1" lang="en-ZA" sz="3200" spc="-1" strike="noStrike">
                <a:solidFill>
                  <a:srgbClr val="ffffff"/>
                </a:solidFill>
                <a:latin typeface="Source Sans Pro Black"/>
                <a:ea typeface="DejaVu Sans"/>
              </a:rPr>
              <a:t>	</a:t>
            </a:r>
            <a:r>
              <a:rPr b="1" lang="en-ZA" sz="3200" spc="-1" strike="noStrike">
                <a:solidFill>
                  <a:srgbClr val="ffffff"/>
                </a:solidFill>
                <a:latin typeface="Source Sans Pro Black"/>
                <a:ea typeface="DejaVu Sans"/>
              </a:rPr>
              <a:t>	</a:t>
            </a:r>
            <a:r>
              <a:rPr b="1" lang="en-ZA" sz="3200" spc="-1" strike="noStrike">
                <a:solidFill>
                  <a:srgbClr val="ffffff"/>
                </a:solidFill>
                <a:latin typeface="Source Sans Pro Black"/>
                <a:ea typeface="DejaVu Sans"/>
              </a:rPr>
              <a:t>	</a:t>
            </a:r>
            <a:r>
              <a:rPr b="1" lang="en-ZA" sz="3200" spc="-1" strike="noStrike">
                <a:solidFill>
                  <a:srgbClr val="ffffff"/>
                </a:solidFill>
                <a:latin typeface="Source Sans Pro Black"/>
                <a:ea typeface="DejaVu Sans"/>
              </a:rPr>
              <a:t>	</a:t>
            </a:r>
            <a:r>
              <a:rPr b="1" lang="en-ZA" sz="3200" spc="-1" strike="noStrike">
                <a:solidFill>
                  <a:srgbClr val="ffffff"/>
                </a:solidFill>
                <a:latin typeface="Source Sans Pro Black"/>
                <a:ea typeface="DejaVu Sans"/>
              </a:rPr>
              <a:t>Data </a:t>
            </a:r>
            <a:endParaRPr b="0" lang="en-ZA" sz="3200" spc="-1" strike="noStrike">
              <a:latin typeface="Arial"/>
            </a:endParaRPr>
          </a:p>
        </p:txBody>
      </p: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696</TotalTime>
  <Application>LibreOffice/6.0.7.3$Linux_X86_64 LibreOffice_project/00m0$Build-3</Application>
  <Words>1195</Words>
  <Paragraphs>166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2021-02-03T17:48:24Z</dcterms:created>
  <dc:creator>Syamala Krishnannair</dc:creator>
  <dc:description/>
  <dc:language>en-ZA</dc:language>
  <cp:lastModifiedBy/>
  <dcterms:modified xsi:type="dcterms:W3CDTF">2021-02-05T14:42:02Z</dcterms:modified>
  <cp:revision>65</cp:revision>
  <dc:subject/>
  <dc:title>Alizarin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Custom</vt:lpwstr>
  </property>
  <property fmtid="{D5CDD505-2E9C-101B-9397-08002B2CF9AE}" pid="9" name="ScaleCrop">
    <vt:bool>0</vt:bool>
  </property>
  <property fmtid="{D5CDD505-2E9C-101B-9397-08002B2CF9AE}" pid="10" name="ShareDoc">
    <vt:bool>0</vt:bool>
  </property>
  <property fmtid="{D5CDD505-2E9C-101B-9397-08002B2CF9AE}" pid="11" name="Slides">
    <vt:i4>27</vt:i4>
  </property>
</Properties>
</file>