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47"/>
    <p:restoredTop sz="94660"/>
  </p:normalViewPr>
  <p:slideViewPr>
    <p:cSldViewPr snapToGrid="0" snapToObjects="1">
      <p:cViewPr varScale="1">
        <p:scale>
          <a:sx n="204" d="100"/>
          <a:sy n="204" d="100"/>
        </p:scale>
        <p:origin x="232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78150-8F36-FA4A-A54C-0D748356FC91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11615-2F88-5947-AAB3-3DF191584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1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F11615-2F88-5947-AAB3-3DF1915845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08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F11615-2F88-5947-AAB3-3DF1915845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7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63151" y="214099"/>
            <a:ext cx="8598525" cy="23975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560320"/>
            <a:ext cx="12191695" cy="4297680"/>
          </a:xfrm>
          <a:prstGeom prst="rect">
            <a:avLst/>
          </a:prstGeom>
          <a:solidFill>
            <a:srgbClr val="00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1830324" y="2693014"/>
            <a:ext cx="8531352" cy="45720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371600" y="3044952"/>
            <a:ext cx="9445752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800" b="1" i="0">
                <a:solidFill>
                  <a:srgbClr val="FFFFFF"/>
                </a:solidFill>
                <a:latin typeface="Calibri"/>
              </a:defRPr>
            </a:pPr>
            <a:r>
              <a:t>Your Presentation Title Goes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206240"/>
            <a:ext cx="944575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 i="0">
                <a:solidFill>
                  <a:srgbClr val="917248"/>
                </a:solidFill>
                <a:latin typeface="Calibri"/>
              </a:defRPr>
            </a:pPr>
            <a:r>
              <a:t>Author One, Author Two, Author Three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754880"/>
            <a:ext cx="94457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 i="0">
                <a:solidFill>
                  <a:srgbClr val="AABBCC"/>
                </a:solidFill>
                <a:latin typeface="Calibri"/>
              </a:defRPr>
            </a:pPr>
            <a:r>
              <a:t>Department / Institution, University / Organisation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5394960"/>
            <a:ext cx="94457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 i="0">
                <a:solidFill>
                  <a:srgbClr val="8899AA"/>
                </a:solidFill>
                <a:latin typeface="Calibri"/>
              </a:defRPr>
            </a:pPr>
            <a:r>
              <a:t>Session Name  |  Day Month 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371600" y="5852160"/>
            <a:ext cx="94457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778899"/>
                </a:solidFill>
                <a:latin typeface="Calibri"/>
              </a:defRPr>
            </a:pPr>
            <a:r>
              <a:t>African Data Science Conference 2026  |  Wits University, Johannesburg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Key Takeaways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14400" y="1463040"/>
            <a:ext cx="10058400" cy="960120"/>
          </a:xfrm>
          <a:prstGeom prst="rect">
            <a:avLst/>
          </a:prstGeom>
          <a:solidFill>
            <a:srgbClr val="F2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914400" y="1463040"/>
            <a:ext cx="109728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280160" y="1627632"/>
            <a:ext cx="594360" cy="594360"/>
          </a:xfrm>
          <a:prstGeom prst="round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4560" y="164592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0">
                <a:solidFill>
                  <a:srgbClr val="212529"/>
                </a:solidFill>
                <a:latin typeface="Calibri"/>
              </a:defRPr>
            </a:pPr>
            <a:r>
              <a:t>Main finding or contribution of your research.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2651760"/>
            <a:ext cx="10058400" cy="960120"/>
          </a:xfrm>
          <a:prstGeom prst="rect">
            <a:avLst/>
          </a:prstGeom>
          <a:solidFill>
            <a:srgbClr val="F2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914400" y="2651760"/>
            <a:ext cx="109728" cy="960120"/>
          </a:xfrm>
          <a:prstGeom prst="rect">
            <a:avLst/>
          </a:prstGeom>
          <a:solidFill>
            <a:srgbClr val="1A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1280160" y="2816352"/>
            <a:ext cx="594360" cy="594360"/>
          </a:xfrm>
          <a:prstGeom prst="roundRect">
            <a:avLst/>
          </a:prstGeom>
          <a:solidFill>
            <a:srgbClr val="1A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4560" y="283464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0">
                <a:solidFill>
                  <a:srgbClr val="212529"/>
                </a:solidFill>
                <a:latin typeface="Calibri"/>
              </a:defRPr>
            </a:pPr>
            <a:r>
              <a:t>Practical implication for data science in Africa.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14400" y="3840480"/>
            <a:ext cx="10058400" cy="960120"/>
          </a:xfrm>
          <a:prstGeom prst="rect">
            <a:avLst/>
          </a:prstGeom>
          <a:solidFill>
            <a:srgbClr val="F2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914400" y="3840480"/>
            <a:ext cx="109728" cy="96012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1280160" y="4005072"/>
            <a:ext cx="594360" cy="594360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4560" y="402336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0">
                <a:solidFill>
                  <a:srgbClr val="212529"/>
                </a:solidFill>
                <a:latin typeface="Calibri"/>
              </a:defRPr>
            </a:pPr>
            <a:r>
              <a:t>How your work advances the field.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4400" y="5029200"/>
            <a:ext cx="10058400" cy="960120"/>
          </a:xfrm>
          <a:prstGeom prst="rect">
            <a:avLst/>
          </a:prstGeom>
          <a:solidFill>
            <a:srgbClr val="F2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914400" y="5029200"/>
            <a:ext cx="109728" cy="960120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1280160" y="5193792"/>
            <a:ext cx="594360" cy="594360"/>
          </a:xfrm>
          <a:prstGeom prst="round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94560" y="521208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 i="0">
                <a:solidFill>
                  <a:srgbClr val="212529"/>
                </a:solidFill>
                <a:latin typeface="Calibri"/>
              </a:defRPr>
            </a:pPr>
            <a:r>
              <a:t>Call to action or next steps for the community.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54286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37160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  <a:defRPr sz="1400" b="0" i="0">
                <a:solidFill>
                  <a:srgbClr val="212529"/>
                </a:solidFill>
                <a:latin typeface="Calibri"/>
              </a:defRPr>
            </a:pPr>
            <a:r>
              <a:t>[1]  Author, A. &amp; Author, B. (2025). "Title of paper." Journal Name, Vol(Issue), pp.xx-xx.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400" b="0" i="0">
                <a:solidFill>
                  <a:srgbClr val="212529"/>
                </a:solidFill>
                <a:latin typeface="Calibri"/>
              </a:defRPr>
            </a:pPr>
            <a:r>
              <a:t>[2]  Author, C. (2024). "Title of paper." Proceedings of Conference Name, City, Country.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400" b="0" i="0">
                <a:solidFill>
                  <a:srgbClr val="212529"/>
                </a:solidFill>
                <a:latin typeface="Calibri"/>
              </a:defRPr>
            </a:pPr>
            <a:r>
              <a:t>[3]  Author, D., Author, E. &amp; Author, F. (2026). "Title of paper." Journal Name, Vol(Issue), pp.xx-xx.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400" b="0" i="0">
                <a:solidFill>
                  <a:srgbClr val="212529"/>
                </a:solidFill>
                <a:latin typeface="Calibri"/>
              </a:defRPr>
            </a:pPr>
            <a:r>
              <a:t>[4]  Author, G. (2025). "Title of book." Publisher.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400" b="0" i="0">
                <a:solidFill>
                  <a:srgbClr val="212529"/>
                </a:solidFill>
                <a:latin typeface="Calibri"/>
              </a:defRPr>
            </a:pPr>
            <a:r>
              <a:t>[5]  Author, H. &amp; Author, I. (2024). "Title of paper." Conference Name, City, Country.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55307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828800"/>
            <a:ext cx="5788152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2103120"/>
            <a:ext cx="103601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 i="0">
                <a:solidFill>
                  <a:srgbClr val="FFFFFF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017520"/>
            <a:ext cx="103601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600" b="0" i="0">
                <a:solidFill>
                  <a:srgbClr val="917248"/>
                </a:solidFill>
                <a:latin typeface="Calibri"/>
              </a:defRPr>
            </a:pPr>
            <a:r>
              <a:t>Questions &amp; Discussion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0" y="3840480"/>
            <a:ext cx="5788152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71600" y="4206240"/>
            <a:ext cx="9445752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800"/>
              </a:spcAft>
              <a:defRPr sz="2000" b="1" i="0">
                <a:solidFill>
                  <a:srgbClr val="FFFFFF"/>
                </a:solidFill>
                <a:latin typeface="Calibri"/>
              </a:defRPr>
            </a:pPr>
            <a:r>
              <a:t>Author Name</a:t>
            </a:r>
          </a:p>
          <a:p>
            <a:pPr algn="ctr">
              <a:spcBef>
                <a:spcPts val="0"/>
              </a:spcBef>
              <a:spcAft>
                <a:spcPts val="400"/>
              </a:spcAft>
              <a:defRPr sz="1600" b="0" i="0">
                <a:solidFill>
                  <a:srgbClr val="BBCCDD"/>
                </a:solidFill>
                <a:latin typeface="Calibri"/>
              </a:defRPr>
            </a:pPr>
            <a:r>
              <a:t>email@institution.ac.za</a:t>
            </a:r>
          </a:p>
          <a:p>
            <a:pPr algn="ctr">
              <a:spcBef>
                <a:spcPts val="0"/>
              </a:spcBef>
              <a:spcAft>
                <a:spcPts val="1600"/>
              </a:spcAft>
              <a:defRPr sz="1400" b="0" i="0">
                <a:solidFill>
                  <a:srgbClr val="99AABB"/>
                </a:solidFill>
                <a:latin typeface="Calibri"/>
              </a:defRPr>
            </a:pPr>
            <a:r>
              <a:t>Institution / Department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defRPr sz="1200" b="0" i="0">
                <a:solidFill>
                  <a:srgbClr val="778899"/>
                </a:solidFill>
                <a:latin typeface="Calibri"/>
              </a:defRPr>
            </a:pPr>
            <a:r>
              <a:t>ADSC 2026  |  24-26 June 2026  |  Wits University, Johannesburg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Outline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097280" y="1463040"/>
            <a:ext cx="502920" cy="502920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97280" y="1527048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Calibri"/>
              </a:defRPr>
            </a:pPr>
            <a:r>
              <a:t>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1536192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212529"/>
                </a:solidFill>
                <a:latin typeface="Calibri"/>
              </a:defRPr>
            </a:pPr>
            <a:r>
              <a:t>Introduction &amp; Motivation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335024" y="1965960"/>
            <a:ext cx="27432" cy="320040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097280" y="2286000"/>
            <a:ext cx="502920" cy="502920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97280" y="2350008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Calibri"/>
              </a:defRPr>
            </a:pPr>
            <a:r>
              <a:t>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0240" y="2359152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212529"/>
                </a:solidFill>
                <a:latin typeface="Calibri"/>
              </a:defRPr>
            </a:pPr>
            <a:r>
              <a:t>Related Work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35024" y="2788920"/>
            <a:ext cx="27432" cy="320040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097280" y="3108960"/>
            <a:ext cx="502920" cy="502920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97280" y="3172968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Calibri"/>
              </a:defRPr>
            </a:pPr>
            <a:r>
              <a:t>3.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20240" y="3182112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212529"/>
                </a:solidFill>
                <a:latin typeface="Calibri"/>
              </a:defRPr>
            </a:pPr>
            <a:r>
              <a:t>Methodology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335024" y="3611880"/>
            <a:ext cx="27432" cy="320040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1097280" y="3931920"/>
            <a:ext cx="502920" cy="502920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097280" y="3995928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Calibri"/>
              </a:defRPr>
            </a:pPr>
            <a:r>
              <a:t>4.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20240" y="4005072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212529"/>
                </a:solidFill>
                <a:latin typeface="Calibri"/>
              </a:defRPr>
            </a:pPr>
            <a:r>
              <a:t>Results &amp; Discussion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335024" y="4434840"/>
            <a:ext cx="27432" cy="320040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097280" y="4754880"/>
            <a:ext cx="502920" cy="502920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097280" y="4818888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Calibri"/>
              </a:defRPr>
            </a:pPr>
            <a:r>
              <a:t>5.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20240" y="4828032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212529"/>
                </a:solidFill>
                <a:latin typeface="Calibri"/>
              </a:defRPr>
            </a:pPr>
            <a:r>
              <a:t>Conclusion &amp; Future Work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55307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Introduction &amp; Motivation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37160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  <a:defRPr sz="2200" b="1" i="0">
                <a:solidFill>
                  <a:srgbClr val="003366"/>
                </a:solidFill>
                <a:latin typeface="Calibri"/>
              </a:defRPr>
            </a:pPr>
            <a:r>
              <a:t>Research Context</a:t>
            </a:r>
          </a:p>
          <a:p>
            <a:pPr algn="l">
              <a:spcBef>
                <a:spcPts val="0"/>
              </a:spcBef>
              <a:spcAft>
                <a:spcPts val="1800"/>
              </a:spcAft>
              <a:defRPr sz="1800" b="0" i="0">
                <a:solidFill>
                  <a:srgbClr val="212529"/>
                </a:solidFill>
                <a:latin typeface="Calibri"/>
              </a:defRPr>
            </a:pPr>
            <a:r>
              <a:t>Provide the broader context and motivation for your research.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defRPr sz="2200" b="1" i="0">
                <a:solidFill>
                  <a:srgbClr val="003366"/>
                </a:solidFill>
                <a:latin typeface="Calibri"/>
              </a:defRPr>
            </a:pPr>
            <a:r>
              <a:t>Key Questions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800" b="0" i="0">
                <a:solidFill>
                  <a:srgbClr val="212529"/>
                </a:solidFill>
                <a:latin typeface="Calibri"/>
              </a:defRPr>
            </a:pPr>
            <a:r>
              <a:t>What problem are you addressing?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800" b="0" i="0">
                <a:solidFill>
                  <a:srgbClr val="212529"/>
                </a:solidFill>
                <a:latin typeface="Calibri"/>
              </a:defRPr>
            </a:pPr>
            <a:r>
              <a:t>Why is this important for African data science?</a:t>
            </a:r>
          </a:p>
          <a:p>
            <a:pPr algn="l">
              <a:spcBef>
                <a:spcPts val="0"/>
              </a:spcBef>
              <a:spcAft>
                <a:spcPts val="1800"/>
              </a:spcAft>
              <a:defRPr sz="1800" b="0" i="0">
                <a:solidFill>
                  <a:srgbClr val="212529"/>
                </a:solidFill>
                <a:latin typeface="Calibri"/>
              </a:defRPr>
            </a:pPr>
            <a:r>
              <a:t>What gap does your work fill?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defRPr sz="2200" b="1" i="0">
                <a:solidFill>
                  <a:srgbClr val="003366"/>
                </a:solidFill>
                <a:latin typeface="Calibri"/>
              </a:defRPr>
            </a:pPr>
            <a:r>
              <a:t>Objectives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800" b="0" i="0">
                <a:solidFill>
                  <a:srgbClr val="212529"/>
                </a:solidFill>
                <a:latin typeface="Calibri"/>
              </a:defRPr>
            </a:pPr>
            <a:r>
              <a:t>State the specific objectives of this study.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55307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Related 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37160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  <a:defRPr sz="2200" b="1" i="0">
                <a:solidFill>
                  <a:srgbClr val="003366"/>
                </a:solidFill>
                <a:latin typeface="Calibri"/>
              </a:defRPr>
            </a:pPr>
            <a:r>
              <a:t>Literature Overview</a:t>
            </a:r>
          </a:p>
          <a:p>
            <a:pPr algn="l">
              <a:spcBef>
                <a:spcPts val="0"/>
              </a:spcBef>
              <a:spcAft>
                <a:spcPts val="1800"/>
              </a:spcAft>
              <a:defRPr sz="1700" b="0" i="0">
                <a:solidFill>
                  <a:srgbClr val="212529"/>
                </a:solidFill>
                <a:latin typeface="Calibri"/>
              </a:defRPr>
            </a:pPr>
            <a:r>
              <a:t>Summarise the existing body of research relevant to your work. Highlight key studies, their contributions, and limitations that your research aims to address.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defRPr sz="2200" b="1" i="0">
                <a:solidFill>
                  <a:srgbClr val="003366"/>
                </a:solidFill>
                <a:latin typeface="Calibri"/>
              </a:defRPr>
            </a:pPr>
            <a:r>
              <a:t>Research Gap</a:t>
            </a:r>
          </a:p>
          <a:p>
            <a:pPr algn="l">
              <a:spcBef>
                <a:spcPts val="0"/>
              </a:spcBef>
              <a:spcAft>
                <a:spcPts val="1800"/>
              </a:spcAft>
              <a:defRPr sz="1700" b="0" i="0">
                <a:solidFill>
                  <a:srgbClr val="212529"/>
                </a:solidFill>
                <a:latin typeface="Calibri"/>
              </a:defRPr>
            </a:pPr>
            <a:r>
              <a:t>Clearly identify the gap in the current literature that your study fills. Explain how your approach differs from or improves upon existing methods.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defRPr sz="2200" b="1" i="0">
                <a:solidFill>
                  <a:srgbClr val="003366"/>
                </a:solidFill>
                <a:latin typeface="Calibri"/>
              </a:defRPr>
            </a:pPr>
            <a:r>
              <a:t>Positioning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700" b="0" i="0">
                <a:solidFill>
                  <a:srgbClr val="212529"/>
                </a:solidFill>
                <a:latin typeface="Calibri"/>
              </a:defRPr>
            </a:pPr>
            <a:r>
              <a:t>Describe how your work builds on prior research and contributes to the field of data science in an African context.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55307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Methodology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371600"/>
            <a:ext cx="50292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  <a:defRPr sz="2000" b="1" i="0">
                <a:solidFill>
                  <a:srgbClr val="003366"/>
                </a:solidFill>
                <a:latin typeface="Calibri"/>
              </a:defRPr>
            </a:pPr>
            <a:r>
              <a:t>Approach</a:t>
            </a:r>
          </a:p>
          <a:p>
            <a:pPr algn="l">
              <a:spcBef>
                <a:spcPts val="0"/>
              </a:spcBef>
              <a:spcAft>
                <a:spcPts val="1400"/>
              </a:spcAft>
              <a:defRPr sz="1600" b="0" i="0">
                <a:solidFill>
                  <a:srgbClr val="212529"/>
                </a:solidFill>
                <a:latin typeface="Calibri"/>
              </a:defRPr>
            </a:pPr>
            <a:r>
              <a:t>Describe the overall research approach and design.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2000" b="1" i="0">
                <a:solidFill>
                  <a:srgbClr val="003366"/>
                </a:solidFill>
                <a:latin typeface="Calibri"/>
              </a:defRPr>
            </a:pPr>
            <a:r>
              <a:t>Data</a:t>
            </a:r>
          </a:p>
          <a:p>
            <a:pPr algn="l">
              <a:spcBef>
                <a:spcPts val="0"/>
              </a:spcBef>
              <a:spcAft>
                <a:spcPts val="1400"/>
              </a:spcAft>
              <a:defRPr sz="1600" b="0" i="0">
                <a:solidFill>
                  <a:srgbClr val="212529"/>
                </a:solidFill>
                <a:latin typeface="Calibri"/>
              </a:defRPr>
            </a:pPr>
            <a:r>
              <a:t>Describe the dataset, collection methods, and preprocessing steps.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2000" b="1" i="0">
                <a:solidFill>
                  <a:srgbClr val="003366"/>
                </a:solidFill>
                <a:latin typeface="Calibri"/>
              </a:defRPr>
            </a:pPr>
            <a:r>
              <a:t>Methods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600" b="0" i="0">
                <a:solidFill>
                  <a:srgbClr val="212529"/>
                </a:solidFill>
                <a:latin typeface="Calibri"/>
              </a:defRPr>
            </a:pPr>
            <a:r>
              <a:t>Detail the models, algorithms, or analytical methods used.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217920" y="1371600"/>
            <a:ext cx="5029200" cy="438912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217920" y="1371600"/>
            <a:ext cx="5029200" cy="7315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8138160" y="1828800"/>
            <a:ext cx="182880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1">
                <a:solidFill>
                  <a:srgbClr val="003366"/>
                </a:solidFill>
              </a:defRPr>
            </a:pPr>
            <a:r>
              <a:t>Data</a:t>
            </a:r>
            <a:br/>
            <a:r>
              <a:t>Collection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2743200"/>
            <a:ext cx="182880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1">
                <a:solidFill>
                  <a:srgbClr val="003366"/>
                </a:solidFill>
              </a:defRPr>
            </a:pPr>
            <a:r>
              <a:t>Preprocessing</a:t>
            </a:r>
            <a:br/>
            <a:r>
              <a:t>&amp; Feature Eng.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38160" y="3657600"/>
            <a:ext cx="182880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1">
                <a:solidFill>
                  <a:srgbClr val="003366"/>
                </a:solidFill>
              </a:defRPr>
            </a:pPr>
            <a:r>
              <a:t>Model /</a:t>
            </a:r>
            <a:br/>
            <a:r>
              <a:t>Analysis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38160" y="4572000"/>
            <a:ext cx="182880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1">
                <a:solidFill>
                  <a:srgbClr val="003366"/>
                </a:solidFill>
              </a:defRPr>
            </a:pPr>
            <a:r>
              <a:t>Evaluation</a:t>
            </a:r>
            <a:br/>
            <a:r>
              <a:t>&amp; Results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8869680" y="2560320"/>
            <a:ext cx="365760" cy="182880"/>
          </a:xfrm>
          <a:prstGeom prst="downArrow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Down Arrow 13"/>
          <p:cNvSpPr/>
          <p:nvPr/>
        </p:nvSpPr>
        <p:spPr>
          <a:xfrm>
            <a:off x="8869680" y="3474720"/>
            <a:ext cx="365760" cy="182880"/>
          </a:xfrm>
          <a:prstGeom prst="downArrow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Down Arrow 14"/>
          <p:cNvSpPr/>
          <p:nvPr/>
        </p:nvSpPr>
        <p:spPr>
          <a:xfrm>
            <a:off x="8869680" y="4389120"/>
            <a:ext cx="365760" cy="182880"/>
          </a:xfrm>
          <a:prstGeom prst="downArrow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55307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Results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6400800" cy="438912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371600" y="3017520"/>
            <a:ext cx="5029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 i="1">
                <a:solidFill>
                  <a:srgbClr val="6C757D"/>
                </a:solidFill>
                <a:latin typeface="Calibri"/>
              </a:defRPr>
            </a:pPr>
            <a:r>
              <a:t>[Insert Chart / Figure Here]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1371600"/>
            <a:ext cx="3840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 i="0">
                <a:solidFill>
                  <a:srgbClr val="003366"/>
                </a:solidFill>
                <a:latin typeface="Calibri"/>
              </a:defRPr>
            </a:pPr>
            <a:r>
              <a:t>Key Findings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1920240"/>
            <a:ext cx="1828800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589520" y="2194560"/>
            <a:ext cx="384048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  <a:defRPr sz="1500" b="0" i="0">
                <a:solidFill>
                  <a:srgbClr val="212529"/>
                </a:solidFill>
                <a:latin typeface="Calibri"/>
              </a:defRPr>
            </a:pPr>
            <a:r>
              <a:t>Finding 1: Describe your main result.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500" b="0" i="0">
                <a:solidFill>
                  <a:srgbClr val="212529"/>
                </a:solidFill>
                <a:latin typeface="Calibri"/>
              </a:defRPr>
            </a:pPr>
            <a:r>
              <a:t>Finding 2: Describe the second result.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500" b="0" i="0">
                <a:solidFill>
                  <a:srgbClr val="212529"/>
                </a:solidFill>
                <a:latin typeface="Calibri"/>
              </a:defRPr>
            </a:pPr>
            <a:r>
              <a:t>Finding 3: Describe the third result.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400" b="0" i="1">
                <a:solidFill>
                  <a:srgbClr val="6C757D"/>
                </a:solidFill>
                <a:latin typeface="Calibri"/>
              </a:defRPr>
            </a:pPr>
            <a:r>
              <a:t>Note: Add any important caveats or observations.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55307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Results — Comparison Table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97280" y="1463040"/>
          <a:ext cx="96012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Method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Accuracy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Precision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F1-Score</a:t>
                      </a:r>
                    </a:p>
                  </a:txBody>
                  <a:tcP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Baseline Model</a:t>
                      </a:r>
                    </a:p>
                  </a:txBody>
                  <a:tcPr>
                    <a:solidFill>
                      <a:srgbClr val="E8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0.82</a:t>
                      </a:r>
                    </a:p>
                  </a:txBody>
                  <a:tcPr>
                    <a:solidFill>
                      <a:srgbClr val="E8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0.79</a:t>
                      </a:r>
                    </a:p>
                  </a:txBody>
                  <a:tcPr>
                    <a:solidFill>
                      <a:srgbClr val="E8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0.80</a:t>
                      </a:r>
                    </a:p>
                  </a:txBody>
                  <a:tcPr>
                    <a:solidFill>
                      <a:srgbClr val="E8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Proposed Method 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0.89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0.87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0.88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Proposed Method B</a:t>
                      </a:r>
                    </a:p>
                  </a:txBody>
                  <a:tcPr>
                    <a:solidFill>
                      <a:srgbClr val="E8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0.91</a:t>
                      </a:r>
                    </a:p>
                  </a:txBody>
                  <a:tcPr>
                    <a:solidFill>
                      <a:srgbClr val="E8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0.90</a:t>
                      </a:r>
                    </a:p>
                  </a:txBody>
                  <a:tcPr>
                    <a:solidFill>
                      <a:srgbClr val="E8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0.90</a:t>
                      </a:r>
                    </a:p>
                  </a:txBody>
                  <a:tcPr>
                    <a:solidFill>
                      <a:srgbClr val="E8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Best Result (Ours)</a:t>
                      </a:r>
                    </a:p>
                  </a:txBody>
                  <a:tcPr>
                    <a:solidFill>
                      <a:srgbClr val="FDF0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0.94</a:t>
                      </a:r>
                    </a:p>
                  </a:txBody>
                  <a:tcPr>
                    <a:solidFill>
                      <a:srgbClr val="FDF0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0.93</a:t>
                      </a:r>
                    </a:p>
                  </a:txBody>
                  <a:tcPr>
                    <a:solidFill>
                      <a:srgbClr val="FDF0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300">
                          <a:solidFill>
                            <a:srgbClr val="212529"/>
                          </a:solidFill>
                        </a:defRPr>
                      </a:pPr>
                      <a:r>
                        <a:t>0.93</a:t>
                      </a:r>
                    </a:p>
                  </a:txBody>
                  <a:tcPr>
                    <a:solidFill>
                      <a:srgbClr val="FDF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97280" y="493776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1">
                <a:solidFill>
                  <a:srgbClr val="6C757D"/>
                </a:solidFill>
                <a:latin typeface="Calibri"/>
              </a:defRPr>
            </a:pPr>
            <a:r>
              <a:t>Table 1: Comparison of model performance on the test set. Highlighted row indicates best result.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55307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Discussion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5029200" cy="502920"/>
          </a:xfrm>
          <a:prstGeom prst="rect">
            <a:avLst/>
          </a:prstGeom>
          <a:solidFill>
            <a:srgbClr val="1A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408176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FFFFFF"/>
                </a:solidFill>
                <a:latin typeface="Calibri"/>
              </a:defRPr>
            </a:pPr>
            <a:r>
              <a:t>Strengths &amp; Contributions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103120"/>
            <a:ext cx="45720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 i="0">
                <a:solidFill>
                  <a:srgbClr val="212529"/>
                </a:solidFill>
                <a:latin typeface="Calibri"/>
              </a:defRPr>
            </a:pPr>
            <a:r>
              <a:t>Key contribution to the field</a:t>
            </a:r>
            <a:br/>
            <a:br/>
            <a:r>
              <a:t>Advantage over existing approaches</a:t>
            </a:r>
            <a:br/>
            <a:br/>
            <a:r>
              <a:t>Relevance to African data science context</a:t>
            </a:r>
            <a:br/>
            <a:br/>
            <a:r>
              <a:t>Practical applicability and impact</a:t>
            </a:r>
          </a:p>
        </p:txBody>
      </p:sp>
      <p:sp>
        <p:nvSpPr>
          <p:cNvPr id="9" name="Rectangle 8"/>
          <p:cNvSpPr/>
          <p:nvPr/>
        </p:nvSpPr>
        <p:spPr>
          <a:xfrm>
            <a:off x="5943600" y="1371600"/>
            <a:ext cx="36576" cy="4572000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309360" y="1371600"/>
            <a:ext cx="5029200" cy="502920"/>
          </a:xfrm>
          <a:prstGeom prst="rect">
            <a:avLst/>
          </a:prstGeom>
          <a:solidFill>
            <a:srgbClr val="1A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92240" y="1408176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FFFFFF"/>
                </a:solidFill>
                <a:latin typeface="Calibri"/>
              </a:defRPr>
            </a:pPr>
            <a:r>
              <a:t>Limitations &amp; Future Work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2240" y="2103120"/>
            <a:ext cx="45720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 i="0">
                <a:solidFill>
                  <a:srgbClr val="212529"/>
                </a:solidFill>
                <a:latin typeface="Calibri"/>
              </a:defRPr>
            </a:pPr>
            <a:r>
              <a:t>Known limitations of the study</a:t>
            </a:r>
            <a:br/>
            <a:br/>
            <a:r>
              <a:t>Data constraints or biases</a:t>
            </a:r>
            <a:br/>
            <a:br/>
            <a:r>
              <a:t>Planned extensions and next steps</a:t>
            </a:r>
            <a:br/>
            <a:br/>
            <a:r>
              <a:t>Opportunities for collaboration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55307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54864"/>
            <a:ext cx="12191695" cy="96012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55448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FFFFFF"/>
                </a:solidFill>
                <a:latin typeface="Calibri"/>
              </a:defRPr>
            </a:pPr>
            <a:r>
              <a:t>Results — Visualisation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14984"/>
            <a:ext cx="12191695" cy="36576"/>
          </a:xfrm>
          <a:prstGeom prst="rect">
            <a:avLst/>
          </a:prstGeom>
          <a:solidFill>
            <a:srgbClr val="9172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5943600" cy="4572000"/>
          </a:xfrm>
          <a:prstGeom prst="rect">
            <a:avLst/>
          </a:prstGeom>
          <a:solidFill>
            <a:srgbClr val="E8EE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8288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 i="1">
                <a:solidFill>
                  <a:srgbClr val="6C757D"/>
                </a:solidFill>
                <a:latin typeface="Calibri"/>
              </a:defRPr>
            </a:pPr>
            <a:r>
              <a:t>[Insert Figure / Plot Here]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1371600"/>
            <a:ext cx="43891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  <a:defRPr sz="2000" b="1" i="0">
                <a:solidFill>
                  <a:srgbClr val="003366"/>
                </a:solidFill>
                <a:latin typeface="Calibri"/>
              </a:defRPr>
            </a:pPr>
            <a:r>
              <a:t>Observation</a:t>
            </a:r>
          </a:p>
          <a:p>
            <a:pPr algn="l">
              <a:spcBef>
                <a:spcPts val="0"/>
              </a:spcBef>
              <a:spcAft>
                <a:spcPts val="1600"/>
              </a:spcAft>
              <a:defRPr sz="1600" b="0" i="0">
                <a:solidFill>
                  <a:srgbClr val="212529"/>
                </a:solidFill>
                <a:latin typeface="Calibri"/>
              </a:defRPr>
            </a:pPr>
            <a:r>
              <a:t>Describe what the figure shows and its significance to your results.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2000" b="1" i="0">
                <a:solidFill>
                  <a:srgbClr val="003366"/>
                </a:solidFill>
                <a:latin typeface="Calibri"/>
              </a:defRPr>
            </a:pPr>
            <a:r>
              <a:t>Interpretation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600" b="0" i="0">
                <a:solidFill>
                  <a:srgbClr val="212529"/>
                </a:solidFill>
                <a:latin typeface="Calibri"/>
              </a:defRPr>
            </a:pPr>
            <a:r>
              <a:t>Explain the practical meaning of these results in the context of African data science applications.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57200" y="654710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BBCCDD"/>
                </a:solidFill>
                <a:latin typeface="Calibri"/>
              </a:defRPr>
            </a:pPr>
            <a:r>
              <a:t>ADSC 2026  |  African Data Science, for Africa  |  24-26 June 2026  |  Wits University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 i="0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55307" y="6555826"/>
            <a:ext cx="928467" cy="256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803</Words>
  <Application>Microsoft Macintosh PowerPoint</Application>
  <PresentationFormat>Widescreen</PresentationFormat>
  <Paragraphs>126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Jonas Jiana</cp:lastModifiedBy>
  <cp:revision>4</cp:revision>
  <dcterms:created xsi:type="dcterms:W3CDTF">2013-01-27T09:14:16Z</dcterms:created>
  <dcterms:modified xsi:type="dcterms:W3CDTF">2026-06-17T07:29:01Z</dcterms:modified>
  <cp:category/>
</cp:coreProperties>
</file>