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49"/>
    <p:restoredTop sz="94660"/>
  </p:normalViewPr>
  <p:slideViewPr>
    <p:cSldViewPr snapToGrid="0" snapToObjects="1">
      <p:cViewPr>
        <p:scale>
          <a:sx n="100" d="100"/>
          <a:sy n="100" d="100"/>
        </p:scale>
        <p:origin x="-712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-704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4582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ADSC 2026 POSTER TEMPLATE — QUICK GUIDE</a:t>
            </a:r>
          </a:p>
          <a:p>
            <a:r>
              <a:rPr dirty="0"/>
              <a:t>------------------------------------------------------------</a:t>
            </a:r>
          </a:p>
          <a:p>
            <a:r>
              <a:rPr dirty="0"/>
              <a:t>1. Replace ALL placeholder text (title, authors, affiliations, section bodies, contact). The sample bullets are prompts, not content.</a:t>
            </a:r>
          </a:p>
          <a:p>
            <a:r>
              <a:rPr dirty="0"/>
              <a:t>2. Font hierarchy: keep the TITLE larger than the AUTHORS, which are larger than AFFILIATIONS. Body text should be readable at ~1 m.</a:t>
            </a:r>
          </a:p>
          <a:p>
            <a:r>
              <a:rPr dirty="0"/>
              <a:t>3. Logos: keep one ADSC/Wits logo each side of the title. Replace the logo via right-click &gt; Change Picture (do not stretch).</a:t>
            </a:r>
          </a:p>
          <a:p>
            <a:r>
              <a:rPr dirty="0"/>
              <a:t>4. Figures: drag the corner handles while holding SHIFT to resize proportionally — never distort. View at 100% zoom to check print quality; if it looks crisp on screen it will print well.</a:t>
            </a:r>
          </a:p>
          <a:p>
            <a:r>
              <a:rPr dirty="0"/>
              <a:t>5. Use high-resolution images (&gt;= 150 dpi at final size). Avoid logos copied from websites (often low resolution).</a:t>
            </a:r>
          </a:p>
          <a:p>
            <a:r>
              <a:rPr dirty="0"/>
              <a:t>6. Keep text concise — aim for &lt;= 800 words. Use bullet points and let figures carry the detail.</a:t>
            </a:r>
          </a:p>
          <a:p>
            <a:r>
              <a:rPr dirty="0"/>
              <a:t>7. </a:t>
            </a:r>
            <a:r>
              <a:rPr dirty="0" err="1"/>
              <a:t>Colour</a:t>
            </a:r>
            <a:r>
              <a:rPr dirty="0"/>
              <a:t> theme: ADSC navy/blue/gold is set on the master. To </a:t>
            </a:r>
            <a:r>
              <a:rPr dirty="0" err="1"/>
              <a:t>recolour</a:t>
            </a:r>
            <a:r>
              <a:rPr dirty="0"/>
              <a:t>, edit </a:t>
            </a:r>
            <a:r>
              <a:rPr dirty="0" err="1"/>
              <a:t>make_poster.py</a:t>
            </a:r>
            <a:r>
              <a:rPr dirty="0"/>
              <a:t> (NAVY/BLUE/GOLD) and regenerate.</a:t>
            </a:r>
          </a:p>
          <a:p>
            <a:r>
              <a:rPr dirty="0"/>
              <a:t>8. For the figure placeholder: delete the grey box and insert your chart/table (Insert &gt; Pictures / Table / Chart).</a:t>
            </a:r>
          </a:p>
          <a:p>
            <a:r>
              <a:rPr dirty="0"/>
              <a:t>9. QR code: add a QR code linking to your paper/code in the References or Contact panel (Insert &gt; Pictures).</a:t>
            </a:r>
          </a:p>
          <a:p>
            <a:r>
              <a:rPr dirty="0"/>
              <a:t>10. Export: File &gt; Save as PDF for printing. This A0 poster prints at 841 x 1189 mm. Leave a 10 mm safety margin inside the page edges.</a:t>
            </a:r>
          </a:p>
          <a:p>
            <a:r>
              <a:rPr dirty="0"/>
              <a:t>11. Proofread, then ask a colleague to review at 100% zoom before submitting.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72000" y="-72000"/>
            <a:ext cx="30420000" cy="4294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5400000"/>
            <a:ext cx="30276000" cy="108000"/>
          </a:xfrm>
          <a:prstGeom prst="rect">
            <a:avLst/>
          </a:prstGeom>
          <a:solidFill>
            <a:srgbClr val="E3B5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400000" y="3350838"/>
            <a:ext cx="19476000" cy="629662"/>
          </a:xfrm>
          <a:prstGeom prst="rect">
            <a:avLst/>
          </a:prstGeom>
          <a:noFill/>
        </p:spPr>
        <p:txBody>
          <a:bodyPr wrap="square" lIns="90000" tIns="54000" rIns="90000" bIns="54000" anchor="ctr">
            <a:noAutofit/>
          </a:bodyPr>
          <a:lstStyle/>
          <a:p>
            <a:pPr algn="ctr">
              <a:lnSpc>
                <a:spcPct val="102000"/>
              </a:lnSpc>
              <a:spcAft>
                <a:spcPts val="800"/>
              </a:spcAft>
            </a:pPr>
            <a:r>
              <a:rPr sz="8000" b="1" i="0" dirty="0">
                <a:solidFill>
                  <a:schemeClr val="tx2"/>
                </a:solidFill>
                <a:latin typeface="Calibri"/>
              </a:rPr>
              <a:t>Your Poster Title Goes Here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00000" y="4160900"/>
            <a:ext cx="19476000" cy="698600"/>
          </a:xfrm>
          <a:prstGeom prst="rect">
            <a:avLst/>
          </a:prstGeom>
          <a:noFill/>
        </p:spPr>
        <p:txBody>
          <a:bodyPr wrap="square" lIns="90000" tIns="54000" rIns="90000" bIns="54000" anchor="t">
            <a:noAutofit/>
          </a:bodyPr>
          <a:lstStyle/>
          <a:p>
            <a:pPr algn="ctr">
              <a:lnSpc>
                <a:spcPct val="102000"/>
              </a:lnSpc>
              <a:spcAft>
                <a:spcPts val="800"/>
              </a:spcAft>
            </a:pPr>
            <a:r>
              <a:rPr sz="3200" b="1" i="0" dirty="0">
                <a:solidFill>
                  <a:srgbClr val="FFFFFF"/>
                </a:solidFill>
                <a:latin typeface="Calibri"/>
              </a:rPr>
              <a:t>Author One¹, Author Two², Author Three¹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00000" y="4946600"/>
            <a:ext cx="19476000" cy="407400"/>
          </a:xfrm>
          <a:prstGeom prst="rect">
            <a:avLst/>
          </a:prstGeom>
          <a:noFill/>
        </p:spPr>
        <p:txBody>
          <a:bodyPr wrap="square" lIns="90000" tIns="54000" rIns="90000" bIns="54000" anchor="t">
            <a:noAutofit/>
          </a:bodyPr>
          <a:lstStyle/>
          <a:p>
            <a:pPr algn="ctr">
              <a:lnSpc>
                <a:spcPct val="102000"/>
              </a:lnSpc>
              <a:spcAft>
                <a:spcPts val="800"/>
              </a:spcAft>
            </a:pPr>
            <a:r>
              <a:rPr sz="2200" b="0" i="0" dirty="0">
                <a:solidFill>
                  <a:schemeClr val="tx2"/>
                </a:solidFill>
                <a:latin typeface="Calibri"/>
              </a:rPr>
              <a:t>¹ Department / Institution     ² Department / Institution     </a:t>
            </a:r>
            <a:r>
              <a:rPr sz="2200" b="0" i="0" dirty="0" err="1">
                <a:solidFill>
                  <a:schemeClr val="tx2"/>
                </a:solidFill>
                <a:latin typeface="Calibri"/>
              </a:rPr>
              <a:t>email@institution.ac.za</a:t>
            </a:r>
            <a:endParaRPr sz="2200" b="0" i="0" dirty="0">
              <a:solidFill>
                <a:schemeClr val="tx2"/>
              </a:solidFill>
              <a:latin typeface="Calibri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64000" y="5832000"/>
            <a:ext cx="9324000" cy="3582000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9525">
            <a:solidFill>
              <a:srgbClr val="D8DF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1008000" y="5976000"/>
            <a:ext cx="9036000" cy="1512000"/>
          </a:xfrm>
          <a:prstGeom prst="rect">
            <a:avLst/>
          </a:prstGeom>
          <a:solidFill>
            <a:srgbClr val="1B5E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1008000" y="7488000"/>
            <a:ext cx="9036000" cy="86400"/>
          </a:xfrm>
          <a:prstGeom prst="rect">
            <a:avLst/>
          </a:prstGeom>
          <a:solidFill>
            <a:srgbClr val="E3B5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224000" y="5976000"/>
            <a:ext cx="8604000" cy="1512000"/>
          </a:xfrm>
          <a:prstGeom prst="rect">
            <a:avLst/>
          </a:prstGeom>
          <a:noFill/>
        </p:spPr>
        <p:txBody>
          <a:bodyPr wrap="square" lIns="90000" tIns="54000" rIns="90000" bIns="54000" anchor="ctr">
            <a:noAutofit/>
          </a:bodyPr>
          <a:lstStyle/>
          <a:p>
            <a:pPr algn="l">
              <a:lnSpc>
                <a:spcPct val="102000"/>
              </a:lnSpc>
              <a:spcAft>
                <a:spcPts val="800"/>
              </a:spcAft>
            </a:pPr>
            <a:r>
              <a:rPr sz="3800" b="1" i="0">
                <a:solidFill>
                  <a:srgbClr val="FFFFFF"/>
                </a:solidFill>
                <a:latin typeface="Calibri"/>
              </a:rPr>
              <a:t>Introduction &amp; Motivation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32000" y="7704000"/>
            <a:ext cx="8388000" cy="18300456"/>
          </a:xfrm>
          <a:prstGeom prst="rect">
            <a:avLst/>
          </a:prstGeom>
          <a:noFill/>
        </p:spPr>
        <p:txBody>
          <a:bodyPr wrap="square" lIns="90000" tIns="54000" rIns="90000" bIns="54000" anchor="t">
            <a:noAutofit/>
          </a:bodyPr>
          <a:lstStyle/>
          <a:p>
            <a:pPr algn="l">
              <a:lnSpc>
                <a:spcPct val="102000"/>
              </a:lnSpc>
              <a:spcAft>
                <a:spcPts val="800"/>
              </a:spcAft>
            </a:pPr>
            <a:r>
              <a:rPr sz="2400" b="0" i="0">
                <a:solidFill>
                  <a:srgbClr val="232B33"/>
                </a:solidFill>
                <a:latin typeface="Calibri"/>
              </a:rPr>
              <a:t>•  Provide the broader context and motivation for your research.</a:t>
            </a:r>
          </a:p>
          <a:p>
            <a:pPr algn="l">
              <a:lnSpc>
                <a:spcPct val="102000"/>
              </a:lnSpc>
              <a:spcAft>
                <a:spcPts val="800"/>
              </a:spcAft>
            </a:pPr>
            <a:r>
              <a:rPr sz="2400" b="0" i="0">
                <a:solidFill>
                  <a:srgbClr val="232B33"/>
                </a:solidFill>
                <a:latin typeface="Calibri"/>
              </a:rPr>
              <a:t>•  Explain why this problem matters for African data science.</a:t>
            </a:r>
          </a:p>
          <a:p>
            <a:pPr algn="l">
              <a:lnSpc>
                <a:spcPct val="102000"/>
              </a:lnSpc>
              <a:spcAft>
                <a:spcPts val="800"/>
              </a:spcAft>
            </a:pPr>
            <a:r>
              <a:rPr sz="2400" b="0" i="0">
                <a:solidFill>
                  <a:srgbClr val="232B33"/>
                </a:solidFill>
                <a:latin typeface="Calibri"/>
              </a:rPr>
              <a:t>•  Identify the gap in current knowledge that your work addresses.</a:t>
            </a:r>
          </a:p>
          <a:p>
            <a:pPr algn="l">
              <a:lnSpc>
                <a:spcPct val="102000"/>
              </a:lnSpc>
              <a:spcAft>
                <a:spcPts val="800"/>
              </a:spcAft>
            </a:pPr>
            <a:r>
              <a:rPr sz="2400" b="0" i="0">
                <a:solidFill>
                  <a:srgbClr val="232B33"/>
                </a:solidFill>
                <a:latin typeface="Calibri"/>
              </a:rPr>
              <a:t>•  State why existing approaches are insufficient.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08000" y="26688456"/>
            <a:ext cx="9036000" cy="1512000"/>
          </a:xfrm>
          <a:prstGeom prst="rect">
            <a:avLst/>
          </a:prstGeom>
          <a:solidFill>
            <a:srgbClr val="1B5E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1008000" y="28200456"/>
            <a:ext cx="9036000" cy="86400"/>
          </a:xfrm>
          <a:prstGeom prst="rect">
            <a:avLst/>
          </a:prstGeom>
          <a:solidFill>
            <a:srgbClr val="E3B5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1224000" y="26688456"/>
            <a:ext cx="8604000" cy="1512000"/>
          </a:xfrm>
          <a:prstGeom prst="rect">
            <a:avLst/>
          </a:prstGeom>
          <a:noFill/>
        </p:spPr>
        <p:txBody>
          <a:bodyPr wrap="square" lIns="90000" tIns="54000" rIns="90000" bIns="54000" anchor="ctr">
            <a:noAutofit/>
          </a:bodyPr>
          <a:lstStyle/>
          <a:p>
            <a:pPr algn="l">
              <a:lnSpc>
                <a:spcPct val="102000"/>
              </a:lnSpc>
              <a:spcAft>
                <a:spcPts val="800"/>
              </a:spcAft>
            </a:pPr>
            <a:r>
              <a:rPr sz="3800" b="1" i="0">
                <a:solidFill>
                  <a:srgbClr val="FFFFFF"/>
                </a:solidFill>
                <a:latin typeface="Calibri"/>
              </a:rPr>
              <a:t>Aims &amp; Objectives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32000" y="28416456"/>
            <a:ext cx="8388000" cy="12911544"/>
          </a:xfrm>
          <a:prstGeom prst="rect">
            <a:avLst/>
          </a:prstGeom>
          <a:noFill/>
        </p:spPr>
        <p:txBody>
          <a:bodyPr wrap="square" lIns="90000" tIns="54000" rIns="90000" bIns="54000" anchor="t">
            <a:noAutofit/>
          </a:bodyPr>
          <a:lstStyle/>
          <a:p>
            <a:pPr algn="l">
              <a:lnSpc>
                <a:spcPct val="102000"/>
              </a:lnSpc>
              <a:spcAft>
                <a:spcPts val="800"/>
              </a:spcAft>
            </a:pPr>
            <a:r>
              <a:rPr sz="2400" b="0" i="0">
                <a:solidFill>
                  <a:srgbClr val="232B33"/>
                </a:solidFill>
                <a:latin typeface="Calibri"/>
              </a:rPr>
              <a:t>•  State the primary aim of the study.</a:t>
            </a:r>
          </a:p>
          <a:p>
            <a:pPr algn="l">
              <a:lnSpc>
                <a:spcPct val="102000"/>
              </a:lnSpc>
              <a:spcAft>
                <a:spcPts val="800"/>
              </a:spcAft>
            </a:pPr>
            <a:r>
              <a:rPr sz="2400" b="0" i="0">
                <a:solidFill>
                  <a:srgbClr val="232B33"/>
                </a:solidFill>
                <a:latin typeface="Calibri"/>
              </a:rPr>
              <a:t>•  List 2–3 specific, measurable objectives.</a:t>
            </a:r>
          </a:p>
          <a:p>
            <a:pPr algn="l">
              <a:lnSpc>
                <a:spcPct val="102000"/>
              </a:lnSpc>
              <a:spcAft>
                <a:spcPts val="800"/>
              </a:spcAft>
            </a:pPr>
            <a:r>
              <a:rPr sz="2400" b="0" i="0">
                <a:solidFill>
                  <a:srgbClr val="232B33"/>
                </a:solidFill>
                <a:latin typeface="Calibri"/>
              </a:rPr>
              <a:t>•  Frame the central research question(s).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0476000" y="5832000"/>
            <a:ext cx="9324000" cy="3582000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9525">
            <a:solidFill>
              <a:srgbClr val="D8DF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10620000" y="5976000"/>
            <a:ext cx="9036000" cy="1512000"/>
          </a:xfrm>
          <a:prstGeom prst="rect">
            <a:avLst/>
          </a:prstGeom>
          <a:solidFill>
            <a:srgbClr val="1B5E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10620000" y="7488000"/>
            <a:ext cx="9036000" cy="86400"/>
          </a:xfrm>
          <a:prstGeom prst="rect">
            <a:avLst/>
          </a:prstGeom>
          <a:solidFill>
            <a:srgbClr val="E3B5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10836000" y="5976000"/>
            <a:ext cx="8604000" cy="1512000"/>
          </a:xfrm>
          <a:prstGeom prst="rect">
            <a:avLst/>
          </a:prstGeom>
          <a:noFill/>
        </p:spPr>
        <p:txBody>
          <a:bodyPr wrap="square" lIns="90000" tIns="54000" rIns="90000" bIns="54000" anchor="ctr">
            <a:noAutofit/>
          </a:bodyPr>
          <a:lstStyle/>
          <a:p>
            <a:pPr algn="l">
              <a:lnSpc>
                <a:spcPct val="102000"/>
              </a:lnSpc>
              <a:spcAft>
                <a:spcPts val="800"/>
              </a:spcAft>
            </a:pPr>
            <a:r>
              <a:rPr sz="3800" b="1" i="0">
                <a:solidFill>
                  <a:srgbClr val="FFFFFF"/>
                </a:solidFill>
                <a:latin typeface="Calibri"/>
              </a:rPr>
              <a:t>Methodology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944000" y="7704000"/>
            <a:ext cx="8388000" cy="15606000"/>
          </a:xfrm>
          <a:prstGeom prst="rect">
            <a:avLst/>
          </a:prstGeom>
          <a:noFill/>
        </p:spPr>
        <p:txBody>
          <a:bodyPr wrap="square" lIns="90000" tIns="54000" rIns="90000" bIns="54000" anchor="t">
            <a:noAutofit/>
          </a:bodyPr>
          <a:lstStyle/>
          <a:p>
            <a:pPr algn="l">
              <a:lnSpc>
                <a:spcPct val="102000"/>
              </a:lnSpc>
              <a:spcAft>
                <a:spcPts val="800"/>
              </a:spcAft>
            </a:pPr>
            <a:r>
              <a:rPr sz="2400" b="0" i="0">
                <a:solidFill>
                  <a:srgbClr val="232B33"/>
                </a:solidFill>
                <a:latin typeface="Calibri"/>
              </a:rPr>
              <a:t>•  Describe the overall research design and approach.</a:t>
            </a:r>
          </a:p>
          <a:p>
            <a:pPr algn="l">
              <a:lnSpc>
                <a:spcPct val="102000"/>
              </a:lnSpc>
              <a:spcAft>
                <a:spcPts val="800"/>
              </a:spcAft>
            </a:pPr>
            <a:r>
              <a:rPr sz="2400" b="0" i="0">
                <a:solidFill>
                  <a:srgbClr val="232B33"/>
                </a:solidFill>
                <a:latin typeface="Calibri"/>
              </a:rPr>
              <a:t>•  Dataset: source, size, collection, and preprocessing.</a:t>
            </a:r>
          </a:p>
          <a:p>
            <a:pPr algn="l">
              <a:lnSpc>
                <a:spcPct val="102000"/>
              </a:lnSpc>
              <a:spcAft>
                <a:spcPts val="800"/>
              </a:spcAft>
            </a:pPr>
            <a:r>
              <a:rPr sz="2400" b="0" i="0">
                <a:solidFill>
                  <a:srgbClr val="232B33"/>
                </a:solidFill>
                <a:latin typeface="Calibri"/>
              </a:rPr>
              <a:t>•  Models, algorithms, or analytical methods used.</a:t>
            </a:r>
          </a:p>
          <a:p>
            <a:pPr algn="l">
              <a:lnSpc>
                <a:spcPct val="102000"/>
              </a:lnSpc>
              <a:spcAft>
                <a:spcPts val="800"/>
              </a:spcAft>
            </a:pPr>
            <a:r>
              <a:rPr sz="2400" b="0" i="0">
                <a:solidFill>
                  <a:srgbClr val="232B33"/>
                </a:solidFill>
                <a:latin typeface="Calibri"/>
              </a:rPr>
              <a:t>•  Evaluation metrics and validation strategy.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0620000" y="23994000"/>
            <a:ext cx="9036000" cy="1512000"/>
          </a:xfrm>
          <a:prstGeom prst="rect">
            <a:avLst/>
          </a:prstGeom>
          <a:solidFill>
            <a:srgbClr val="1B5E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10620000" y="25506000"/>
            <a:ext cx="9036000" cy="86400"/>
          </a:xfrm>
          <a:prstGeom prst="rect">
            <a:avLst/>
          </a:prstGeom>
          <a:solidFill>
            <a:srgbClr val="E3B5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10836000" y="23994000"/>
            <a:ext cx="8604000" cy="1512000"/>
          </a:xfrm>
          <a:prstGeom prst="rect">
            <a:avLst/>
          </a:prstGeom>
          <a:noFill/>
        </p:spPr>
        <p:txBody>
          <a:bodyPr wrap="square" lIns="90000" tIns="54000" rIns="90000" bIns="54000" anchor="ctr">
            <a:noAutofit/>
          </a:bodyPr>
          <a:lstStyle/>
          <a:p>
            <a:pPr algn="l">
              <a:lnSpc>
                <a:spcPct val="102000"/>
              </a:lnSpc>
              <a:spcAft>
                <a:spcPts val="800"/>
              </a:spcAft>
            </a:pPr>
            <a:r>
              <a:rPr sz="3800" b="1" i="0">
                <a:solidFill>
                  <a:srgbClr val="FFFFFF"/>
                </a:solidFill>
                <a:latin typeface="Calibri"/>
              </a:rPr>
              <a:t>Results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0944000" y="25722000"/>
            <a:ext cx="8388000" cy="9051480"/>
          </a:xfrm>
          <a:prstGeom prst="rect">
            <a:avLst/>
          </a:prstGeom>
          <a:solidFill>
            <a:srgbClr val="FBFBFD"/>
          </a:solidFill>
          <a:ln w="9525">
            <a:solidFill>
              <a:srgbClr val="5F6B7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10944000" y="25722000"/>
            <a:ext cx="8388000" cy="9051480"/>
          </a:xfrm>
          <a:prstGeom prst="rect">
            <a:avLst/>
          </a:prstGeom>
          <a:noFill/>
        </p:spPr>
        <p:txBody>
          <a:bodyPr wrap="square" lIns="90000" tIns="54000" rIns="90000" bIns="54000" anchor="ctr">
            <a:noAutofit/>
          </a:bodyPr>
          <a:lstStyle/>
          <a:p>
            <a:pPr algn="ctr">
              <a:lnSpc>
                <a:spcPct val="102000"/>
              </a:lnSpc>
              <a:spcAft>
                <a:spcPts val="800"/>
              </a:spcAft>
            </a:pPr>
            <a:r>
              <a:rPr sz="2000" b="0" i="1">
                <a:solidFill>
                  <a:srgbClr val="5F6B7A"/>
                </a:solidFill>
                <a:latin typeface="Calibri"/>
              </a:rPr>
              <a:t>[ Insert Figure / Chart Here ]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944000" y="34989480"/>
            <a:ext cx="8388000" cy="6266520"/>
          </a:xfrm>
          <a:prstGeom prst="rect">
            <a:avLst/>
          </a:prstGeom>
          <a:noFill/>
        </p:spPr>
        <p:txBody>
          <a:bodyPr wrap="square" lIns="90000" tIns="54000" rIns="90000" bIns="54000" anchor="t">
            <a:noAutofit/>
          </a:bodyPr>
          <a:lstStyle/>
          <a:p>
            <a:pPr algn="l">
              <a:lnSpc>
                <a:spcPct val="102000"/>
              </a:lnSpc>
              <a:spcAft>
                <a:spcPts val="800"/>
              </a:spcAft>
            </a:pPr>
            <a:r>
              <a:rPr sz="2400" b="0" i="0">
                <a:solidFill>
                  <a:srgbClr val="232B33"/>
                </a:solidFill>
                <a:latin typeface="Calibri"/>
              </a:rPr>
              <a:t>•  Key finding 1: describe your main result.</a:t>
            </a:r>
          </a:p>
          <a:p>
            <a:pPr algn="l">
              <a:lnSpc>
                <a:spcPct val="102000"/>
              </a:lnSpc>
              <a:spcAft>
                <a:spcPts val="800"/>
              </a:spcAft>
            </a:pPr>
            <a:r>
              <a:rPr sz="2400" b="0" i="0">
                <a:solidFill>
                  <a:srgbClr val="232B33"/>
                </a:solidFill>
                <a:latin typeface="Calibri"/>
              </a:rPr>
              <a:t>•  Key finding 2: state the second result.</a:t>
            </a:r>
          </a:p>
          <a:p>
            <a:pPr algn="l">
              <a:lnSpc>
                <a:spcPct val="102000"/>
              </a:lnSpc>
              <a:spcAft>
                <a:spcPts val="800"/>
              </a:spcAft>
            </a:pPr>
            <a:r>
              <a:rPr sz="2400" b="0" i="0">
                <a:solidFill>
                  <a:srgbClr val="232B33"/>
                </a:solidFill>
                <a:latin typeface="Calibri"/>
              </a:rPr>
              <a:t>•  Report effect sizes and significance where relevant.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20088000" y="5832000"/>
            <a:ext cx="9324000" cy="3582000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9525">
            <a:solidFill>
              <a:srgbClr val="D8DF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31"/>
          <p:cNvSpPr/>
          <p:nvPr/>
        </p:nvSpPr>
        <p:spPr>
          <a:xfrm>
            <a:off x="20232000" y="5976000"/>
            <a:ext cx="9036000" cy="1512000"/>
          </a:xfrm>
          <a:prstGeom prst="rect">
            <a:avLst/>
          </a:prstGeom>
          <a:solidFill>
            <a:srgbClr val="1B5E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ectangle 32"/>
          <p:cNvSpPr/>
          <p:nvPr/>
        </p:nvSpPr>
        <p:spPr>
          <a:xfrm>
            <a:off x="20232000" y="7488000"/>
            <a:ext cx="9036000" cy="86400"/>
          </a:xfrm>
          <a:prstGeom prst="rect">
            <a:avLst/>
          </a:prstGeom>
          <a:solidFill>
            <a:srgbClr val="E3B5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20448000" y="5976000"/>
            <a:ext cx="8604000" cy="1512000"/>
          </a:xfrm>
          <a:prstGeom prst="rect">
            <a:avLst/>
          </a:prstGeom>
          <a:noFill/>
        </p:spPr>
        <p:txBody>
          <a:bodyPr wrap="square" lIns="90000" tIns="54000" rIns="90000" bIns="54000" anchor="ctr">
            <a:noAutofit/>
          </a:bodyPr>
          <a:lstStyle/>
          <a:p>
            <a:pPr algn="l">
              <a:lnSpc>
                <a:spcPct val="102000"/>
              </a:lnSpc>
              <a:spcAft>
                <a:spcPts val="800"/>
              </a:spcAft>
            </a:pPr>
            <a:r>
              <a:rPr sz="3800" b="1" i="0">
                <a:solidFill>
                  <a:srgbClr val="FFFFFF"/>
                </a:solidFill>
                <a:latin typeface="Calibri"/>
              </a:rPr>
              <a:t>Discussion &amp; Key Findings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0556000" y="7704000"/>
            <a:ext cx="8388000" cy="13052412"/>
          </a:xfrm>
          <a:prstGeom prst="rect">
            <a:avLst/>
          </a:prstGeom>
          <a:noFill/>
        </p:spPr>
        <p:txBody>
          <a:bodyPr wrap="square" lIns="90000" tIns="54000" rIns="90000" bIns="54000" anchor="t">
            <a:noAutofit/>
          </a:bodyPr>
          <a:lstStyle/>
          <a:p>
            <a:pPr algn="l">
              <a:lnSpc>
                <a:spcPct val="102000"/>
              </a:lnSpc>
              <a:spcAft>
                <a:spcPts val="800"/>
              </a:spcAft>
            </a:pPr>
            <a:r>
              <a:rPr sz="2400" b="0" i="0">
                <a:solidFill>
                  <a:srgbClr val="232B33"/>
                </a:solidFill>
                <a:latin typeface="Calibri"/>
              </a:rPr>
              <a:t>•  Summarise the main results and their significance.</a:t>
            </a:r>
          </a:p>
          <a:p>
            <a:pPr algn="l">
              <a:lnSpc>
                <a:spcPct val="102000"/>
              </a:lnSpc>
              <a:spcAft>
                <a:spcPts val="800"/>
              </a:spcAft>
            </a:pPr>
            <a:r>
              <a:rPr sz="2400" b="0" i="0">
                <a:solidFill>
                  <a:srgbClr val="232B33"/>
                </a:solidFill>
                <a:latin typeface="Calibri"/>
              </a:rPr>
              <a:t>•  Compare with baselines or existing approaches.</a:t>
            </a:r>
          </a:p>
          <a:p>
            <a:pPr algn="l">
              <a:lnSpc>
                <a:spcPct val="102000"/>
              </a:lnSpc>
              <a:spcAft>
                <a:spcPts val="800"/>
              </a:spcAft>
            </a:pPr>
            <a:r>
              <a:rPr sz="2400" b="0" i="0">
                <a:solidFill>
                  <a:srgbClr val="232B33"/>
                </a:solidFill>
                <a:latin typeface="Calibri"/>
              </a:rPr>
              <a:t>•  Discuss strengths, limitations, and relevance to African contexts.</a:t>
            </a:r>
          </a:p>
        </p:txBody>
      </p:sp>
      <p:sp>
        <p:nvSpPr>
          <p:cNvPr id="36" name="Rectangle 35"/>
          <p:cNvSpPr/>
          <p:nvPr/>
        </p:nvSpPr>
        <p:spPr>
          <a:xfrm>
            <a:off x="20232000" y="21440412"/>
            <a:ext cx="9036000" cy="1512000"/>
          </a:xfrm>
          <a:prstGeom prst="rect">
            <a:avLst/>
          </a:prstGeom>
          <a:solidFill>
            <a:srgbClr val="1B5E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Rectangle 36"/>
          <p:cNvSpPr/>
          <p:nvPr/>
        </p:nvSpPr>
        <p:spPr>
          <a:xfrm>
            <a:off x="20232000" y="22952412"/>
            <a:ext cx="9036000" cy="86400"/>
          </a:xfrm>
          <a:prstGeom prst="rect">
            <a:avLst/>
          </a:prstGeom>
          <a:solidFill>
            <a:srgbClr val="E3B5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20448000" y="21440412"/>
            <a:ext cx="8604000" cy="1512000"/>
          </a:xfrm>
          <a:prstGeom prst="rect">
            <a:avLst/>
          </a:prstGeom>
          <a:noFill/>
        </p:spPr>
        <p:txBody>
          <a:bodyPr wrap="square" lIns="90000" tIns="54000" rIns="90000" bIns="54000" anchor="ctr">
            <a:noAutofit/>
          </a:bodyPr>
          <a:lstStyle/>
          <a:p>
            <a:pPr algn="l">
              <a:lnSpc>
                <a:spcPct val="102000"/>
              </a:lnSpc>
              <a:spcAft>
                <a:spcPts val="800"/>
              </a:spcAft>
            </a:pPr>
            <a:r>
              <a:rPr sz="3800" b="1" i="0">
                <a:solidFill>
                  <a:srgbClr val="FFFFFF"/>
                </a:solidFill>
                <a:latin typeface="Calibri"/>
              </a:rPr>
              <a:t>Conclusion &amp; Impact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0556000" y="23168412"/>
            <a:ext cx="8388000" cy="7298388"/>
          </a:xfrm>
          <a:prstGeom prst="rect">
            <a:avLst/>
          </a:prstGeom>
          <a:noFill/>
        </p:spPr>
        <p:txBody>
          <a:bodyPr wrap="square" lIns="90000" tIns="54000" rIns="90000" bIns="54000" anchor="t">
            <a:noAutofit/>
          </a:bodyPr>
          <a:lstStyle/>
          <a:p>
            <a:pPr algn="l">
              <a:lnSpc>
                <a:spcPct val="102000"/>
              </a:lnSpc>
              <a:spcAft>
                <a:spcPts val="800"/>
              </a:spcAft>
            </a:pPr>
            <a:r>
              <a:rPr sz="2400" b="0" i="0">
                <a:solidFill>
                  <a:srgbClr val="232B33"/>
                </a:solidFill>
                <a:latin typeface="Calibri"/>
              </a:rPr>
              <a:t>•  Restate the main contribution in one sentence.</a:t>
            </a:r>
          </a:p>
          <a:p>
            <a:pPr algn="l">
              <a:lnSpc>
                <a:spcPct val="102000"/>
              </a:lnSpc>
              <a:spcAft>
                <a:spcPts val="800"/>
              </a:spcAft>
            </a:pPr>
            <a:r>
              <a:rPr sz="2400" b="0" i="0">
                <a:solidFill>
                  <a:srgbClr val="232B33"/>
                </a:solidFill>
                <a:latin typeface="Calibri"/>
              </a:rPr>
              <a:t>•  State the practical impact and implications.</a:t>
            </a:r>
          </a:p>
          <a:p>
            <a:pPr algn="l">
              <a:lnSpc>
                <a:spcPct val="102000"/>
              </a:lnSpc>
              <a:spcAft>
                <a:spcPts val="800"/>
              </a:spcAft>
            </a:pPr>
            <a:r>
              <a:rPr sz="2400" b="0" i="0">
                <a:solidFill>
                  <a:srgbClr val="232B33"/>
                </a:solidFill>
                <a:latin typeface="Calibri"/>
              </a:rPr>
              <a:t>•  Outline future work and collaboration opportunities.</a:t>
            </a:r>
          </a:p>
        </p:txBody>
      </p:sp>
      <p:sp>
        <p:nvSpPr>
          <p:cNvPr id="40" name="Rectangle 39"/>
          <p:cNvSpPr/>
          <p:nvPr/>
        </p:nvSpPr>
        <p:spPr>
          <a:xfrm>
            <a:off x="20232000" y="31150800"/>
            <a:ext cx="9036000" cy="1512000"/>
          </a:xfrm>
          <a:prstGeom prst="rect">
            <a:avLst/>
          </a:prstGeom>
          <a:solidFill>
            <a:srgbClr val="1B5E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Rectangle 40"/>
          <p:cNvSpPr/>
          <p:nvPr/>
        </p:nvSpPr>
        <p:spPr>
          <a:xfrm>
            <a:off x="20232000" y="32662800"/>
            <a:ext cx="9036000" cy="86400"/>
          </a:xfrm>
          <a:prstGeom prst="rect">
            <a:avLst/>
          </a:prstGeom>
          <a:solidFill>
            <a:srgbClr val="E3B5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20448000" y="31150800"/>
            <a:ext cx="8604000" cy="1512000"/>
          </a:xfrm>
          <a:prstGeom prst="rect">
            <a:avLst/>
          </a:prstGeom>
          <a:noFill/>
        </p:spPr>
        <p:txBody>
          <a:bodyPr wrap="square" lIns="90000" tIns="54000" rIns="90000" bIns="54000" anchor="ctr">
            <a:noAutofit/>
          </a:bodyPr>
          <a:lstStyle/>
          <a:p>
            <a:pPr algn="l">
              <a:lnSpc>
                <a:spcPct val="102000"/>
              </a:lnSpc>
              <a:spcAft>
                <a:spcPts val="800"/>
              </a:spcAft>
            </a:pPr>
            <a:r>
              <a:rPr sz="3800" b="1" i="0">
                <a:solidFill>
                  <a:srgbClr val="FFFFFF"/>
                </a:solidFill>
                <a:latin typeface="Calibri"/>
              </a:rPr>
              <a:t>References &amp; Acknowledgements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0556000" y="32878800"/>
            <a:ext cx="8388000" cy="8449200"/>
          </a:xfrm>
          <a:prstGeom prst="rect">
            <a:avLst/>
          </a:prstGeom>
          <a:noFill/>
        </p:spPr>
        <p:txBody>
          <a:bodyPr wrap="square" lIns="90000" tIns="54000" rIns="90000" bIns="54000" anchor="t">
            <a:noAutofit/>
          </a:bodyPr>
          <a:lstStyle/>
          <a:p>
            <a:pPr algn="l">
              <a:lnSpc>
                <a:spcPct val="102000"/>
              </a:lnSpc>
              <a:spcAft>
                <a:spcPts val="800"/>
              </a:spcAft>
            </a:pPr>
            <a:r>
              <a:rPr sz="2400" b="0" i="0">
                <a:solidFill>
                  <a:srgbClr val="232B33"/>
                </a:solidFill>
                <a:latin typeface="Calibri"/>
              </a:rPr>
              <a:t>•  Cite 4–6 essential references (keep concise).</a:t>
            </a:r>
          </a:p>
          <a:p>
            <a:pPr algn="l">
              <a:lnSpc>
                <a:spcPct val="102000"/>
              </a:lnSpc>
              <a:spcAft>
                <a:spcPts val="800"/>
              </a:spcAft>
            </a:pPr>
            <a:r>
              <a:rPr sz="2400" b="0" i="0">
                <a:solidFill>
                  <a:srgbClr val="232B33"/>
                </a:solidFill>
                <a:latin typeface="Calibri"/>
              </a:rPr>
              <a:t>•  Acknowledge funders, collaborators, and data sources.</a:t>
            </a:r>
          </a:p>
          <a:p>
            <a:pPr algn="l">
              <a:lnSpc>
                <a:spcPct val="102000"/>
              </a:lnSpc>
              <a:spcAft>
                <a:spcPts val="800"/>
              </a:spcAft>
            </a:pPr>
            <a:r>
              <a:rPr sz="2400" b="0" i="0">
                <a:solidFill>
                  <a:srgbClr val="232B33"/>
                </a:solidFill>
                <a:latin typeface="Calibri"/>
              </a:rPr>
              <a:t>•  Contact: email@institution.ac.za</a:t>
            </a:r>
          </a:p>
        </p:txBody>
      </p:sp>
      <p:sp>
        <p:nvSpPr>
          <p:cNvPr id="44" name="Rectangle 43"/>
          <p:cNvSpPr/>
          <p:nvPr/>
        </p:nvSpPr>
        <p:spPr>
          <a:xfrm>
            <a:off x="0" y="41724000"/>
            <a:ext cx="30276000" cy="1080000"/>
          </a:xfrm>
          <a:prstGeom prst="rect">
            <a:avLst/>
          </a:prstGeom>
          <a:solidFill>
            <a:srgbClr val="0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0" y="41724000"/>
            <a:ext cx="30276000" cy="1080000"/>
          </a:xfrm>
          <a:prstGeom prst="rect">
            <a:avLst/>
          </a:prstGeom>
          <a:noFill/>
        </p:spPr>
        <p:txBody>
          <a:bodyPr wrap="square" lIns="90000" tIns="54000" rIns="90000" bIns="54000" anchor="ctr">
            <a:noAutofit/>
          </a:bodyPr>
          <a:lstStyle/>
          <a:p>
            <a:pPr algn="ctr">
              <a:lnSpc>
                <a:spcPct val="102000"/>
              </a:lnSpc>
              <a:spcAft>
                <a:spcPts val="800"/>
              </a:spcAft>
            </a:pPr>
            <a:r>
              <a:rPr sz="1800" b="1" i="0" dirty="0">
                <a:solidFill>
                  <a:srgbClr val="FFFFFF"/>
                </a:solidFill>
                <a:latin typeface="Calibri"/>
              </a:rPr>
              <a:t>ADSC 2026  |  African Data Science, for Africa  |  24–26 June 2026  |  Wits University, Johannesburg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E5614AA7-A6A0-40B6-2E94-1FBCCA807B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600" y="-58787"/>
            <a:ext cx="29230400" cy="330692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603</Words>
  <Application>Microsoft Macintosh PowerPoint</Application>
  <PresentationFormat>Custom</PresentationFormat>
  <Paragraphs>48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ADSC 2026 Conference Poster Template (A0)</dc:title>
  <dc:subject/>
  <dc:creator>ADSC 2026</dc:creator>
  <cp:keywords>ADSC 2026, poster, template, A0</cp:keywords>
  <dc:description>generated using python-pptx</dc:description>
  <cp:lastModifiedBy>Jonas Jiana</cp:lastModifiedBy>
  <cp:revision>2</cp:revision>
  <dcterms:created xsi:type="dcterms:W3CDTF">2013-01-27T09:14:16Z</dcterms:created>
  <dcterms:modified xsi:type="dcterms:W3CDTF">2026-06-18T08:50:15Z</dcterms:modified>
  <cp:category>Conference Poster Template</cp:category>
</cp:coreProperties>
</file>