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8" r:id="rId3"/>
    <p:sldId id="259" r:id="rId4"/>
    <p:sldId id="260" r:id="rId5"/>
    <p:sldId id="261" r:id="rId6"/>
    <p:sldId id="262" r:id="rId7"/>
    <p:sldId id="263" r:id="rId8"/>
    <p:sldId id="264" r:id="rId9"/>
    <p:sldId id="265" r:id="rId10"/>
    <p:sldId id="257" r:id="rId11"/>
    <p:sldId id="266" r:id="rId12"/>
    <p:sldId id="267" r:id="rId13"/>
    <p:sldId id="268" r:id="rId14"/>
    <p:sldId id="269" r:id="rId15"/>
    <p:sldId id="270" r:id="rId16"/>
    <p:sldId id="271" r:id="rId17"/>
    <p:sldId id="272" r:id="rId18"/>
    <p:sldId id="273" r:id="rId19"/>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3712"/>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50444" y="1"/>
            <a:ext cx="2945659" cy="493712"/>
          </a:xfrm>
          <a:prstGeom prst="rect">
            <a:avLst/>
          </a:prstGeom>
        </p:spPr>
        <p:txBody>
          <a:bodyPr vert="horz" lIns="91440" tIns="45720" rIns="91440" bIns="45720" rtlCol="0"/>
          <a:lstStyle>
            <a:lvl1pPr algn="r">
              <a:defRPr sz="1200"/>
            </a:lvl1pPr>
          </a:lstStyle>
          <a:p>
            <a:fld id="{7158B467-9872-4D81-BBB3-E86EC5E6BF07}" type="datetimeFigureOut">
              <a:rPr lang="en-ZA" smtClean="0"/>
              <a:t>2018/03/16</a:t>
            </a:fld>
            <a:endParaRPr lang="en-ZA"/>
          </a:p>
        </p:txBody>
      </p:sp>
      <p:sp>
        <p:nvSpPr>
          <p:cNvPr id="4" name="Footer Placeholder 3"/>
          <p:cNvSpPr>
            <a:spLocks noGrp="1"/>
          </p:cNvSpPr>
          <p:nvPr>
            <p:ph type="ftr" sz="quarter" idx="2"/>
          </p:nvPr>
        </p:nvSpPr>
        <p:spPr>
          <a:xfrm>
            <a:off x="1" y="9378825"/>
            <a:ext cx="2945659" cy="493712"/>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50444" y="9378825"/>
            <a:ext cx="2945659" cy="493712"/>
          </a:xfrm>
          <a:prstGeom prst="rect">
            <a:avLst/>
          </a:prstGeom>
        </p:spPr>
        <p:txBody>
          <a:bodyPr vert="horz" lIns="91440" tIns="45720" rIns="91440" bIns="45720" rtlCol="0" anchor="b"/>
          <a:lstStyle>
            <a:lvl1pPr algn="r">
              <a:defRPr sz="1200"/>
            </a:lvl1pPr>
          </a:lstStyle>
          <a:p>
            <a:fld id="{C55C5E89-9345-42D7-B06A-70FD58D06337}" type="slidenum">
              <a:rPr lang="en-ZA" smtClean="0"/>
              <a:t>‹#›</a:t>
            </a:fld>
            <a:endParaRPr lang="en-ZA"/>
          </a:p>
        </p:txBody>
      </p:sp>
    </p:spTree>
    <p:extLst>
      <p:ext uri="{BB962C8B-B14F-4D97-AF65-F5344CB8AC3E}">
        <p14:creationId xmlns:p14="http://schemas.microsoft.com/office/powerpoint/2010/main" val="5578049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E10AE87C-9674-4881-A72B-F8652AE4BE79}" type="datetimeFigureOut">
              <a:rPr lang="en-ZA" smtClean="0"/>
              <a:t>2018/03/16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209401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10AE87C-9674-4881-A72B-F8652AE4BE79}" type="datetimeFigureOut">
              <a:rPr lang="en-ZA" smtClean="0"/>
              <a:t>2018/03/16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686278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10AE87C-9674-4881-A72B-F8652AE4BE79}" type="datetimeFigureOut">
              <a:rPr lang="en-ZA" smtClean="0"/>
              <a:t>2018/03/16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392326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10AE87C-9674-4881-A72B-F8652AE4BE79}" type="datetimeFigureOut">
              <a:rPr lang="en-ZA" smtClean="0"/>
              <a:t>2018/03/16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258946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0AE87C-9674-4881-A72B-F8652AE4BE79}" type="datetimeFigureOut">
              <a:rPr lang="en-ZA" smtClean="0"/>
              <a:t>2018/03/16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212865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E10AE87C-9674-4881-A72B-F8652AE4BE79}" type="datetimeFigureOut">
              <a:rPr lang="en-ZA" smtClean="0"/>
              <a:t>2018/03/16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2515211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E10AE87C-9674-4881-A72B-F8652AE4BE79}" type="datetimeFigureOut">
              <a:rPr lang="en-ZA" smtClean="0"/>
              <a:t>2018/03/16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87120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E10AE87C-9674-4881-A72B-F8652AE4BE79}" type="datetimeFigureOut">
              <a:rPr lang="en-ZA" smtClean="0"/>
              <a:t>2018/03/16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558309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0AE87C-9674-4881-A72B-F8652AE4BE79}" type="datetimeFigureOut">
              <a:rPr lang="en-ZA" smtClean="0"/>
              <a:t>2018/03/16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84354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0AE87C-9674-4881-A72B-F8652AE4BE79}" type="datetimeFigureOut">
              <a:rPr lang="en-ZA" smtClean="0"/>
              <a:t>2018/03/16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346444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0AE87C-9674-4881-A72B-F8652AE4BE79}" type="datetimeFigureOut">
              <a:rPr lang="en-ZA" smtClean="0"/>
              <a:t>2018/03/16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908DA36-FD40-4B51-B104-A6C77438B413}" type="slidenum">
              <a:rPr lang="en-ZA" smtClean="0"/>
              <a:t>‹#›</a:t>
            </a:fld>
            <a:endParaRPr lang="en-ZA"/>
          </a:p>
        </p:txBody>
      </p:sp>
    </p:spTree>
    <p:extLst>
      <p:ext uri="{BB962C8B-B14F-4D97-AF65-F5344CB8AC3E}">
        <p14:creationId xmlns:p14="http://schemas.microsoft.com/office/powerpoint/2010/main" val="37669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0AE87C-9674-4881-A72B-F8652AE4BE79}" type="datetimeFigureOut">
              <a:rPr lang="en-ZA" smtClean="0"/>
              <a:t>2018/03/16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8DA36-FD40-4B51-B104-A6C77438B413}" type="slidenum">
              <a:rPr lang="en-ZA" smtClean="0"/>
              <a:t>‹#›</a:t>
            </a:fld>
            <a:endParaRPr lang="en-ZA"/>
          </a:p>
        </p:txBody>
      </p:sp>
    </p:spTree>
    <p:extLst>
      <p:ext uri="{BB962C8B-B14F-4D97-AF65-F5344CB8AC3E}">
        <p14:creationId xmlns:p14="http://schemas.microsoft.com/office/powerpoint/2010/main" val="1182443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ncbi.nlm.nih.gov/pubmed/12719741" TargetMode="External"/><Relationship Id="rId2" Type="http://schemas.openxmlformats.org/officeDocument/2006/relationships/hyperlink" Target="https://www.ncbi.nlm.nih.gov/pubmed/?term=Wilkes%20LM%5bAuthor%5d&amp;cauthor=true&amp;cauthor_uid=1271974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15252852" TargetMode="External"/><Relationship Id="rId2" Type="http://schemas.openxmlformats.org/officeDocument/2006/relationships/hyperlink" Target="https://www.ncbi.nlm.nih.gov/pubmed/?term=Goggins%20W%5bAuthor%5d&amp;cauthor=true&amp;cauthor_uid=1525285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jamanetwork.com/journals/jamadermatology/fullarticle/110554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aurerfoundation.org/obesity-weight-and-breast-cancer-risk/" TargetMode="External"/><Relationship Id="rId7" Type="http://schemas.openxmlformats.org/officeDocument/2006/relationships/hyperlink" Target="http://maurerfoundation.org/about-breast-cancer-breast-health/how-to-do-a-bse-breast-self-exam/" TargetMode="External"/><Relationship Id="rId2" Type="http://schemas.openxmlformats.org/officeDocument/2006/relationships/hyperlink" Target="http://maurerfoundation.org/smoking-and-breast-cancer/" TargetMode="External"/><Relationship Id="rId1" Type="http://schemas.openxmlformats.org/officeDocument/2006/relationships/slideLayout" Target="../slideLayouts/slideLayout2.xml"/><Relationship Id="rId6" Type="http://schemas.openxmlformats.org/officeDocument/2006/relationships/hyperlink" Target="http://maurerfoundation.org/what-is-a-mammogram-how-does-it-detect-breast-cancer/" TargetMode="External"/><Relationship Id="rId5" Type="http://schemas.openxmlformats.org/officeDocument/2006/relationships/hyperlink" Target="http://maurerfoundation.org/alcohol-increases-risk-for-breast-cancer/" TargetMode="External"/><Relationship Id="rId4" Type="http://schemas.openxmlformats.org/officeDocument/2006/relationships/hyperlink" Target="http://maurerfoundation.org/how-to-reduce-your-risk-of-breast-cancer-with-exercis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Melanoma and Breast cancer</a:t>
            </a:r>
            <a:endParaRPr lang="en-ZA" dirty="0"/>
          </a:p>
        </p:txBody>
      </p:sp>
      <p:sp>
        <p:nvSpPr>
          <p:cNvPr id="3" name="Subtitle 2"/>
          <p:cNvSpPr>
            <a:spLocks noGrp="1"/>
          </p:cNvSpPr>
          <p:nvPr>
            <p:ph type="subTitle" idx="1"/>
          </p:nvPr>
        </p:nvSpPr>
        <p:spPr/>
        <p:txBody>
          <a:bodyPr/>
          <a:lstStyle/>
          <a:p>
            <a:r>
              <a:rPr lang="en-US" dirty="0" smtClean="0"/>
              <a:t>Interview  with </a:t>
            </a:r>
            <a:r>
              <a:rPr lang="en-US" smtClean="0"/>
              <a:t>Lauren </a:t>
            </a:r>
            <a:r>
              <a:rPr lang="en-US" smtClean="0"/>
              <a:t>Segal</a:t>
            </a:r>
            <a:endParaRPr lang="en-US" dirty="0" smtClean="0"/>
          </a:p>
          <a:p>
            <a:r>
              <a:rPr lang="en-US" dirty="0" smtClean="0"/>
              <a:t>15</a:t>
            </a:r>
            <a:r>
              <a:rPr lang="en-US" baseline="30000" dirty="0" smtClean="0"/>
              <a:t>th</a:t>
            </a:r>
            <a:r>
              <a:rPr lang="en-US" dirty="0" smtClean="0"/>
              <a:t> March 2018</a:t>
            </a:r>
            <a:endParaRPr lang="en-ZA" dirty="0"/>
          </a:p>
        </p:txBody>
      </p:sp>
    </p:spTree>
    <p:extLst>
      <p:ext uri="{BB962C8B-B14F-4D97-AF65-F5344CB8AC3E}">
        <p14:creationId xmlns:p14="http://schemas.microsoft.com/office/powerpoint/2010/main" val="1411800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 What can you do to decrease chance of getting   cancer?</a:t>
            </a:r>
            <a:endParaRPr lang="en-ZA" dirty="0"/>
          </a:p>
        </p:txBody>
      </p:sp>
    </p:spTree>
    <p:extLst>
      <p:ext uri="{BB962C8B-B14F-4D97-AF65-F5344CB8AC3E}">
        <p14:creationId xmlns:p14="http://schemas.microsoft.com/office/powerpoint/2010/main" val="4969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Obesity, </a:t>
            </a:r>
            <a:endParaRPr lang="en-ZA"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ZA" dirty="0"/>
              <a:t>Obesity and </a:t>
            </a:r>
            <a:r>
              <a:rPr lang="en-ZA" dirty="0" smtClean="0"/>
              <a:t>Weight </a:t>
            </a:r>
            <a:r>
              <a:rPr lang="en-ZA" dirty="0"/>
              <a:t>gain </a:t>
            </a:r>
          </a:p>
          <a:p>
            <a:r>
              <a:rPr lang="en-ZA" dirty="0"/>
              <a:t>Postmenopausal breast cancer risk is about 1.5 times higher in overweight women and about 2 times higher in obese women than in lean women</a:t>
            </a:r>
            <a:r>
              <a:rPr lang="en-ZA" dirty="0" smtClean="0"/>
              <a:t>. </a:t>
            </a:r>
          </a:p>
          <a:p>
            <a:r>
              <a:rPr lang="en-ZA" dirty="0" smtClean="0"/>
              <a:t>Breast </a:t>
            </a:r>
            <a:r>
              <a:rPr lang="en-ZA" dirty="0"/>
              <a:t>cancer risk was 16% higher in women with type II diabetes independent of </a:t>
            </a:r>
            <a:r>
              <a:rPr lang="en-ZA" dirty="0" smtClean="0"/>
              <a:t>obesity.</a:t>
            </a:r>
            <a:r>
              <a:rPr lang="en-ZA" dirty="0"/>
              <a:t> </a:t>
            </a:r>
            <a:endParaRPr lang="en-ZA" dirty="0" smtClean="0"/>
          </a:p>
          <a:p>
            <a:r>
              <a:rPr lang="en-ZA" dirty="0" smtClean="0"/>
              <a:t>Weight </a:t>
            </a:r>
            <a:r>
              <a:rPr lang="en-ZA" dirty="0"/>
              <a:t>gain also increases risk of postmenopausal breast cancer. A large meta-analysis recently concluded that each 5 kg (about 11 pounds) gained during adulthood increases risk of postmenopausal breast cancer by 11%.</a:t>
            </a:r>
          </a:p>
        </p:txBody>
      </p:sp>
    </p:spTree>
    <p:extLst>
      <p:ext uri="{BB962C8B-B14F-4D97-AF65-F5344CB8AC3E}">
        <p14:creationId xmlns:p14="http://schemas.microsoft.com/office/powerpoint/2010/main" val="3817700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Physical activity</a:t>
            </a:r>
            <a:endParaRPr lang="en-ZA" dirty="0"/>
          </a:p>
        </p:txBody>
      </p:sp>
      <p:sp>
        <p:nvSpPr>
          <p:cNvPr id="3" name="Content Placeholder 2"/>
          <p:cNvSpPr>
            <a:spLocks noGrp="1"/>
          </p:cNvSpPr>
          <p:nvPr>
            <p:ph idx="1"/>
          </p:nvPr>
        </p:nvSpPr>
        <p:spPr/>
        <p:txBody>
          <a:bodyPr>
            <a:normAutofit lnSpcReduction="10000"/>
          </a:bodyPr>
          <a:lstStyle/>
          <a:p>
            <a:r>
              <a:rPr lang="en-ZA" dirty="0" smtClean="0"/>
              <a:t>Women </a:t>
            </a:r>
            <a:r>
              <a:rPr lang="en-ZA" dirty="0"/>
              <a:t>who get regular physical activity have a 10%-20% lower risk of breast cancer compared to women who are inactive</a:t>
            </a:r>
            <a:r>
              <a:rPr lang="en-ZA" dirty="0" smtClean="0"/>
              <a:t>.</a:t>
            </a:r>
            <a:r>
              <a:rPr lang="en-ZA" dirty="0"/>
              <a:t> </a:t>
            </a:r>
            <a:r>
              <a:rPr lang="en-ZA" dirty="0" smtClean="0"/>
              <a:t>however</a:t>
            </a:r>
            <a:r>
              <a:rPr lang="en-ZA" dirty="0"/>
              <a:t>, even smaller amounts of exercise, including walking, appear beneficial</a:t>
            </a:r>
            <a:r>
              <a:rPr lang="en-ZA" dirty="0" smtClean="0"/>
              <a:t>. </a:t>
            </a:r>
          </a:p>
          <a:p>
            <a:r>
              <a:rPr lang="en-ZA" dirty="0" smtClean="0"/>
              <a:t>Breast </a:t>
            </a:r>
            <a:r>
              <a:rPr lang="en-ZA" dirty="0"/>
              <a:t>cancer risk was 14% lower among women who reported walking 7 or more hours per week compared to women who walked 3 or less hours per week</a:t>
            </a:r>
            <a:r>
              <a:rPr lang="en-ZA" dirty="0" smtClean="0"/>
              <a:t> .</a:t>
            </a:r>
            <a:endParaRPr lang="en-ZA" dirty="0"/>
          </a:p>
        </p:txBody>
      </p:sp>
    </p:spTree>
    <p:extLst>
      <p:ext uri="{BB962C8B-B14F-4D97-AF65-F5344CB8AC3E}">
        <p14:creationId xmlns:p14="http://schemas.microsoft.com/office/powerpoint/2010/main" val="57732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smtClean="0"/>
              <a:t>Diet </a:t>
            </a:r>
            <a:br>
              <a:rPr lang="en-ZA" dirty="0" smtClean="0"/>
            </a:br>
            <a:endParaRPr lang="en-ZA" dirty="0"/>
          </a:p>
        </p:txBody>
      </p:sp>
      <p:sp>
        <p:nvSpPr>
          <p:cNvPr id="3" name="Content Placeholder 2"/>
          <p:cNvSpPr>
            <a:spLocks noGrp="1"/>
          </p:cNvSpPr>
          <p:nvPr>
            <p:ph idx="1"/>
          </p:nvPr>
        </p:nvSpPr>
        <p:spPr/>
        <p:txBody>
          <a:bodyPr/>
          <a:lstStyle/>
          <a:p>
            <a:r>
              <a:rPr lang="en-US" dirty="0" smtClean="0"/>
              <a:t>Soy products –reduce risk.</a:t>
            </a:r>
          </a:p>
          <a:p>
            <a:r>
              <a:rPr lang="en-ZA" dirty="0" smtClean="0"/>
              <a:t>That </a:t>
            </a:r>
            <a:r>
              <a:rPr lang="en-ZA" dirty="0"/>
              <a:t>high levels of fruit and/or vegetable consumption may reduce the risk of HR- breast cancer</a:t>
            </a:r>
            <a:r>
              <a:rPr lang="en-ZA" dirty="0" smtClean="0"/>
              <a:t>. </a:t>
            </a:r>
            <a:r>
              <a:rPr lang="en-ZA" dirty="0"/>
              <a:t>These findings are supported by studies linking lower breast cancer risk to higher blood levels of carotenoids (micronutrients found in fruit and vegetables</a:t>
            </a:r>
            <a:r>
              <a:rPr lang="en-ZA" dirty="0" smtClean="0"/>
              <a:t>).</a:t>
            </a:r>
            <a:endParaRPr lang="en-ZA" dirty="0"/>
          </a:p>
        </p:txBody>
      </p:sp>
    </p:spTree>
    <p:extLst>
      <p:ext uri="{BB962C8B-B14F-4D97-AF65-F5344CB8AC3E}">
        <p14:creationId xmlns:p14="http://schemas.microsoft.com/office/powerpoint/2010/main" val="4178112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smtClean="0"/>
              <a:t>Alcohol </a:t>
            </a:r>
            <a:br>
              <a:rPr lang="en-ZA" dirty="0" smtClean="0"/>
            </a:br>
            <a:endParaRPr lang="en-ZA" dirty="0"/>
          </a:p>
        </p:txBody>
      </p:sp>
      <p:sp>
        <p:nvSpPr>
          <p:cNvPr id="3" name="Content Placeholder 2"/>
          <p:cNvSpPr>
            <a:spLocks noGrp="1"/>
          </p:cNvSpPr>
          <p:nvPr>
            <p:ph idx="1"/>
          </p:nvPr>
        </p:nvSpPr>
        <p:spPr/>
        <p:txBody>
          <a:bodyPr>
            <a:normAutofit fontScale="92500"/>
          </a:bodyPr>
          <a:lstStyle/>
          <a:p>
            <a:pPr marL="0" indent="0">
              <a:buNone/>
            </a:pPr>
            <a:r>
              <a:rPr lang="en-ZA" dirty="0" smtClean="0"/>
              <a:t>Alcohol </a:t>
            </a:r>
            <a:r>
              <a:rPr lang="en-ZA" dirty="0"/>
              <a:t>consumption increases the risk of breast cancer in women by about 7%-10% for each 10g (roughly one drink) of alcohol consumed per day on average</a:t>
            </a:r>
            <a:r>
              <a:rPr lang="en-ZA" dirty="0" smtClean="0"/>
              <a:t>.</a:t>
            </a:r>
          </a:p>
          <a:p>
            <a:pPr marL="0" indent="0">
              <a:buNone/>
            </a:pPr>
            <a:r>
              <a:rPr lang="en-ZA" dirty="0" smtClean="0"/>
              <a:t>Women </a:t>
            </a:r>
            <a:r>
              <a:rPr lang="en-ZA" dirty="0"/>
              <a:t>who have 2-3 alcoholic drinks per day have a 20% higher risk of breast cancer compared to non-drinkers. </a:t>
            </a:r>
            <a:endParaRPr lang="en-ZA" dirty="0" smtClean="0"/>
          </a:p>
          <a:p>
            <a:pPr marL="0" indent="0">
              <a:buNone/>
            </a:pPr>
            <a:r>
              <a:rPr lang="en-ZA" dirty="0" smtClean="0"/>
              <a:t>There </a:t>
            </a:r>
            <a:r>
              <a:rPr lang="en-ZA" dirty="0"/>
              <a:t>is also evidence that alcohol consumption before first pregnancy may particularly affect risk.</a:t>
            </a:r>
          </a:p>
        </p:txBody>
      </p:sp>
    </p:spTree>
    <p:extLst>
      <p:ext uri="{BB962C8B-B14F-4D97-AF65-F5344CB8AC3E}">
        <p14:creationId xmlns:p14="http://schemas.microsoft.com/office/powerpoint/2010/main" val="3700011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smtClean="0"/>
              <a:t>Tobacco </a:t>
            </a:r>
            <a:br>
              <a:rPr lang="en-ZA" dirty="0" smtClean="0"/>
            </a:br>
            <a:endParaRPr lang="en-ZA" dirty="0"/>
          </a:p>
        </p:txBody>
      </p:sp>
      <p:sp>
        <p:nvSpPr>
          <p:cNvPr id="3" name="Content Placeholder 2"/>
          <p:cNvSpPr>
            <a:spLocks noGrp="1"/>
          </p:cNvSpPr>
          <p:nvPr>
            <p:ph idx="1"/>
          </p:nvPr>
        </p:nvSpPr>
        <p:spPr/>
        <p:txBody>
          <a:bodyPr>
            <a:normAutofit lnSpcReduction="10000"/>
          </a:bodyPr>
          <a:lstStyle/>
          <a:p>
            <a:pPr marL="0" indent="0">
              <a:buNone/>
            </a:pPr>
            <a:r>
              <a:rPr lang="en-ZA" dirty="0" smtClean="0"/>
              <a:t>Smoking </a:t>
            </a:r>
            <a:r>
              <a:rPr lang="en-ZA" dirty="0"/>
              <a:t>may slightly increase breast cancer risk, particularly long-term, heavy smoking and among women who </a:t>
            </a:r>
            <a:r>
              <a:rPr lang="en-ZA" dirty="0" smtClean="0"/>
              <a:t>start smoking </a:t>
            </a:r>
            <a:r>
              <a:rPr lang="en-ZA" dirty="0"/>
              <a:t>before their first </a:t>
            </a:r>
            <a:r>
              <a:rPr lang="en-ZA" dirty="0" smtClean="0"/>
              <a:t>pregnancy. </a:t>
            </a:r>
          </a:p>
          <a:p>
            <a:pPr marL="0" indent="0">
              <a:buNone/>
            </a:pPr>
            <a:r>
              <a:rPr lang="en-ZA" dirty="0" smtClean="0"/>
              <a:t>A </a:t>
            </a:r>
            <a:r>
              <a:rPr lang="en-ZA" dirty="0"/>
              <a:t>review by American Cancer Society researchers found that women who initiated smoking before the birth of their first child had a 21% higher risk of breast cancer than women who never </a:t>
            </a:r>
            <a:r>
              <a:rPr lang="en-ZA" dirty="0" smtClean="0"/>
              <a:t>smoked.</a:t>
            </a:r>
            <a:endParaRPr lang="en-ZA" dirty="0"/>
          </a:p>
        </p:txBody>
      </p:sp>
    </p:spTree>
    <p:extLst>
      <p:ext uri="{BB962C8B-B14F-4D97-AF65-F5344CB8AC3E}">
        <p14:creationId xmlns:p14="http://schemas.microsoft.com/office/powerpoint/2010/main" val="1939810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Signs to look for</a:t>
            </a:r>
            <a:endParaRPr lang="en-ZA" dirty="0"/>
          </a:p>
        </p:txBody>
      </p:sp>
      <p:pic>
        <p:nvPicPr>
          <p:cNvPr id="4" name="Content Placeholder 3"/>
          <p:cNvPicPr>
            <a:picLocks noGrp="1" noChangeAspect="1"/>
          </p:cNvPicPr>
          <p:nvPr>
            <p:ph idx="1"/>
          </p:nvPr>
        </p:nvPicPr>
        <p:blipFill>
          <a:blip r:embed="rId2"/>
          <a:stretch>
            <a:fillRect/>
          </a:stretch>
        </p:blipFill>
        <p:spPr>
          <a:xfrm>
            <a:off x="179512" y="1533631"/>
            <a:ext cx="2859272" cy="2493480"/>
          </a:xfrm>
          <a:prstGeom prst="rect">
            <a:avLst/>
          </a:prstGeom>
        </p:spPr>
      </p:pic>
      <p:pic>
        <p:nvPicPr>
          <p:cNvPr id="5" name="Picture 4" descr="Warning signs-swelling"/>
          <p:cNvPicPr/>
          <p:nvPr/>
        </p:nvPicPr>
        <p:blipFill>
          <a:blip r:embed="rId3">
            <a:extLst>
              <a:ext uri="{28A0092B-C50C-407E-A947-70E740481C1C}">
                <a14:useLocalDpi xmlns:a14="http://schemas.microsoft.com/office/drawing/2010/main" val="0"/>
              </a:ext>
            </a:extLst>
          </a:blip>
          <a:srcRect/>
          <a:stretch>
            <a:fillRect/>
          </a:stretch>
        </p:blipFill>
        <p:spPr bwMode="auto">
          <a:xfrm>
            <a:off x="3143250" y="1583599"/>
            <a:ext cx="2857500" cy="2495550"/>
          </a:xfrm>
          <a:prstGeom prst="rect">
            <a:avLst/>
          </a:prstGeom>
          <a:noFill/>
          <a:ln>
            <a:noFill/>
          </a:ln>
        </p:spPr>
      </p:pic>
      <p:pic>
        <p:nvPicPr>
          <p:cNvPr id="6" name="Picture 5" descr="Warning signs-change in size"/>
          <p:cNvPicPr/>
          <p:nvPr/>
        </p:nvPicPr>
        <p:blipFill>
          <a:blip r:embed="rId4">
            <a:extLst>
              <a:ext uri="{28A0092B-C50C-407E-A947-70E740481C1C}">
                <a14:useLocalDpi xmlns:a14="http://schemas.microsoft.com/office/drawing/2010/main" val="0"/>
              </a:ext>
            </a:extLst>
          </a:blip>
          <a:srcRect/>
          <a:stretch>
            <a:fillRect/>
          </a:stretch>
        </p:blipFill>
        <p:spPr bwMode="auto">
          <a:xfrm>
            <a:off x="6000750" y="1583599"/>
            <a:ext cx="2857500" cy="2495550"/>
          </a:xfrm>
          <a:prstGeom prst="rect">
            <a:avLst/>
          </a:prstGeom>
          <a:noFill/>
          <a:ln>
            <a:noFill/>
          </a:ln>
        </p:spPr>
      </p:pic>
      <p:pic>
        <p:nvPicPr>
          <p:cNvPr id="10" name="Picture 9" descr="Warning signs-nipple rash"/>
          <p:cNvPicPr/>
          <p:nvPr/>
        </p:nvPicPr>
        <p:blipFill>
          <a:blip r:embed="rId5">
            <a:extLst>
              <a:ext uri="{28A0092B-C50C-407E-A947-70E740481C1C}">
                <a14:useLocalDpi xmlns:a14="http://schemas.microsoft.com/office/drawing/2010/main" val="0"/>
              </a:ext>
            </a:extLst>
          </a:blip>
          <a:srcRect/>
          <a:stretch>
            <a:fillRect/>
          </a:stretch>
        </p:blipFill>
        <p:spPr bwMode="auto">
          <a:xfrm>
            <a:off x="3143250" y="4165258"/>
            <a:ext cx="2857500" cy="2495550"/>
          </a:xfrm>
          <a:prstGeom prst="rect">
            <a:avLst/>
          </a:prstGeom>
          <a:noFill/>
          <a:ln>
            <a:noFill/>
          </a:ln>
        </p:spPr>
      </p:pic>
      <p:pic>
        <p:nvPicPr>
          <p:cNvPr id="11" name="Picture 10" descr="Warning signs-dimpling"/>
          <p:cNvPicPr/>
          <p:nvPr/>
        </p:nvPicPr>
        <p:blipFill>
          <a:blip r:embed="rId6">
            <a:extLst>
              <a:ext uri="{28A0092B-C50C-407E-A947-70E740481C1C}">
                <a14:useLocalDpi xmlns:a14="http://schemas.microsoft.com/office/drawing/2010/main" val="0"/>
              </a:ext>
            </a:extLst>
          </a:blip>
          <a:srcRect/>
          <a:stretch>
            <a:fillRect/>
          </a:stretch>
        </p:blipFill>
        <p:spPr bwMode="auto">
          <a:xfrm>
            <a:off x="153493" y="4068356"/>
            <a:ext cx="2857500" cy="2495550"/>
          </a:xfrm>
          <a:prstGeom prst="rect">
            <a:avLst/>
          </a:prstGeom>
          <a:noFill/>
          <a:ln>
            <a:noFill/>
          </a:ln>
        </p:spPr>
      </p:pic>
      <p:pic>
        <p:nvPicPr>
          <p:cNvPr id="12" name="Picture 11" descr="Warning signs-pulling in nipple"/>
          <p:cNvPicPr/>
          <p:nvPr/>
        </p:nvPicPr>
        <p:blipFill>
          <a:blip r:embed="rId7">
            <a:extLst>
              <a:ext uri="{28A0092B-C50C-407E-A947-70E740481C1C}">
                <a14:useLocalDpi xmlns:a14="http://schemas.microsoft.com/office/drawing/2010/main" val="0"/>
              </a:ext>
            </a:extLst>
          </a:blip>
          <a:srcRect/>
          <a:stretch>
            <a:fillRect/>
          </a:stretch>
        </p:blipFill>
        <p:spPr bwMode="auto">
          <a:xfrm>
            <a:off x="6133007" y="4165258"/>
            <a:ext cx="2857500" cy="2495550"/>
          </a:xfrm>
          <a:prstGeom prst="rect">
            <a:avLst/>
          </a:prstGeom>
          <a:noFill/>
          <a:ln>
            <a:noFill/>
          </a:ln>
        </p:spPr>
      </p:pic>
    </p:spTree>
    <p:extLst>
      <p:ext uri="{BB962C8B-B14F-4D97-AF65-F5344CB8AC3E}">
        <p14:creationId xmlns:p14="http://schemas.microsoft.com/office/powerpoint/2010/main" val="1974087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i="1" dirty="0" smtClean="0"/>
              <a:t/>
            </a:r>
            <a:br>
              <a:rPr lang="en-ZA" i="1" dirty="0" smtClean="0"/>
            </a:br>
            <a:r>
              <a:rPr lang="en-ZA" i="1" dirty="0" smtClean="0"/>
              <a:t> Screening Recommendations</a:t>
            </a:r>
            <a:r>
              <a:rPr lang="en-ZA" dirty="0" smtClean="0"/>
              <a:t> *</a:t>
            </a:r>
            <a:r>
              <a:rPr lang="en-ZA" i="1" dirty="0" smtClean="0"/>
              <a:t> </a:t>
            </a:r>
            <a:r>
              <a:rPr lang="en-ZA" dirty="0" smtClean="0"/>
              <a:t/>
            </a:r>
            <a:br>
              <a:rPr lang="en-ZA" dirty="0" smtClean="0"/>
            </a:br>
            <a:endParaRPr lang="en-ZA" dirty="0"/>
          </a:p>
        </p:txBody>
      </p:sp>
      <p:sp>
        <p:nvSpPr>
          <p:cNvPr id="3" name="Content Placeholder 2"/>
          <p:cNvSpPr>
            <a:spLocks noGrp="1"/>
          </p:cNvSpPr>
          <p:nvPr>
            <p:ph idx="1"/>
          </p:nvPr>
        </p:nvSpPr>
        <p:spPr/>
        <p:txBody>
          <a:bodyPr>
            <a:normAutofit fontScale="47500" lnSpcReduction="20000"/>
          </a:bodyPr>
          <a:lstStyle/>
          <a:p>
            <a:r>
              <a:rPr lang="en-ZA" dirty="0" smtClean="0"/>
              <a:t>1</a:t>
            </a:r>
            <a:r>
              <a:rPr lang="en-ZA" dirty="0"/>
              <a:t>. Women with an average risk of breast cancer should undergo regular screening mammography starting at age 45 years (strong recommendation). </a:t>
            </a:r>
          </a:p>
          <a:p>
            <a:endParaRPr lang="en-ZA" dirty="0" smtClean="0"/>
          </a:p>
          <a:p>
            <a:r>
              <a:rPr lang="en-ZA" dirty="0" smtClean="0"/>
              <a:t>Women </a:t>
            </a:r>
            <a:r>
              <a:rPr lang="en-ZA" dirty="0"/>
              <a:t>who are age 55 and older should transition to biennial screening or have the opportunity to continue screening annually (qualified recommendation). </a:t>
            </a:r>
          </a:p>
          <a:p>
            <a:endParaRPr lang="en-ZA" dirty="0"/>
          </a:p>
          <a:p>
            <a:r>
              <a:rPr lang="en-ZA" dirty="0"/>
              <a:t>2. Women should continue screening mammography as long as their overall health is good and they have a life expectancy of 10 years or more (qualified recommendation</a:t>
            </a:r>
            <a:r>
              <a:rPr lang="en-ZA" dirty="0" smtClean="0"/>
              <a:t>).</a:t>
            </a:r>
          </a:p>
          <a:p>
            <a:r>
              <a:rPr lang="en-ZA" dirty="0" smtClean="0"/>
              <a:t> </a:t>
            </a:r>
            <a:endParaRPr lang="en-ZA" dirty="0"/>
          </a:p>
          <a:p>
            <a:r>
              <a:rPr lang="en-ZA" dirty="0"/>
              <a:t>3. The American Cancer Society does not recommend clinical breast examination for breast cancer screening among average-risk women at any age (qualified recommendation</a:t>
            </a:r>
            <a:r>
              <a:rPr lang="en-ZA" dirty="0" smtClean="0"/>
              <a:t>).</a:t>
            </a:r>
          </a:p>
          <a:p>
            <a:endParaRPr lang="en-ZA" dirty="0" smtClean="0"/>
          </a:p>
          <a:p>
            <a:endParaRPr lang="en-ZA" dirty="0"/>
          </a:p>
          <a:p>
            <a:r>
              <a:rPr lang="en-ZA" dirty="0" smtClean="0"/>
              <a:t>A </a:t>
            </a:r>
            <a:r>
              <a:rPr lang="en-ZA" dirty="0"/>
              <a:t>strong recommendation conveys the consensus that the benefits of adherence to that intervention outweigh the undesirable effects that may result from screening. </a:t>
            </a:r>
            <a:endParaRPr lang="en-ZA" dirty="0" smtClean="0"/>
          </a:p>
          <a:p>
            <a:r>
              <a:rPr lang="en-ZA" dirty="0" smtClean="0"/>
              <a:t>Qualified </a:t>
            </a:r>
            <a:r>
              <a:rPr lang="en-ZA" dirty="0"/>
              <a:t>recommendations indicate there is clear evidence of the benefit of screening but less certainty about either the balance of benefits and </a:t>
            </a:r>
            <a:r>
              <a:rPr lang="en-ZA" dirty="0" smtClean="0"/>
              <a:t>harms.</a:t>
            </a:r>
            <a:endParaRPr lang="en-ZA" dirty="0"/>
          </a:p>
        </p:txBody>
      </p:sp>
    </p:spTree>
    <p:extLst>
      <p:ext uri="{BB962C8B-B14F-4D97-AF65-F5344CB8AC3E}">
        <p14:creationId xmlns:p14="http://schemas.microsoft.com/office/powerpoint/2010/main" val="270155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smtClean="0"/>
              <a:t/>
            </a:r>
            <a:br>
              <a:rPr lang="en-ZA" b="1" dirty="0" smtClean="0"/>
            </a:br>
            <a:r>
              <a:rPr lang="en-ZA" b="1" dirty="0" smtClean="0"/>
              <a:t/>
            </a:r>
            <a:br>
              <a:rPr lang="en-ZA" b="1" dirty="0" smtClean="0"/>
            </a:br>
            <a:r>
              <a:rPr lang="en-ZA" b="1" dirty="0"/>
              <a:t/>
            </a:r>
            <a:br>
              <a:rPr lang="en-ZA" b="1" dirty="0"/>
            </a:br>
            <a:r>
              <a:rPr lang="en-ZA" sz="3100" b="1" dirty="0" smtClean="0"/>
              <a:t>Positive </a:t>
            </a:r>
            <a:r>
              <a:rPr lang="en-ZA" sz="3100" b="1" dirty="0"/>
              <a:t>attitude in cancer: patients' perspectives</a:t>
            </a:r>
            <a:r>
              <a:rPr lang="en-ZA" b="1" dirty="0" smtClean="0"/>
              <a:t>.</a:t>
            </a:r>
            <a:r>
              <a:rPr lang="en-ZA" u="sng" dirty="0">
                <a:hlinkClick r:id="rId2"/>
              </a:rPr>
              <a:t> </a:t>
            </a:r>
            <a:r>
              <a:rPr lang="en-ZA" sz="2000" u="sng" dirty="0">
                <a:hlinkClick r:id="rId2"/>
              </a:rPr>
              <a:t>Wilkes </a:t>
            </a:r>
            <a:r>
              <a:rPr lang="en-ZA" sz="2000" u="sng" dirty="0" smtClean="0">
                <a:hlinkClick r:id="rId2"/>
              </a:rPr>
              <a:t>LM</a:t>
            </a:r>
            <a:r>
              <a:rPr lang="en-ZA" sz="2000" u="sng" dirty="0" smtClean="0"/>
              <a:t> et al. </a:t>
            </a:r>
            <a:r>
              <a:rPr lang="en-ZA" sz="2000" u="sng" dirty="0" err="1">
                <a:hlinkClick r:id="rId3" tooltip="Oncology nursing forum."/>
              </a:rPr>
              <a:t>Oncol</a:t>
            </a:r>
            <a:r>
              <a:rPr lang="en-ZA" sz="2000" u="sng" dirty="0">
                <a:hlinkClick r:id="rId3" tooltip="Oncology nursing forum."/>
              </a:rPr>
              <a:t> </a:t>
            </a:r>
            <a:r>
              <a:rPr lang="en-ZA" sz="2000" u="sng" dirty="0" err="1">
                <a:hlinkClick r:id="rId3" tooltip="Oncology nursing forum."/>
              </a:rPr>
              <a:t>Nurs</a:t>
            </a:r>
            <a:r>
              <a:rPr lang="en-ZA" sz="2000" u="sng" dirty="0">
                <a:hlinkClick r:id="rId3" tooltip="Oncology nursing forum."/>
              </a:rPr>
              <a:t> Forum.</a:t>
            </a:r>
            <a:r>
              <a:rPr lang="en-ZA" sz="2000" dirty="0"/>
              <a:t> 2003 May-Jun;30(3):412-6.</a:t>
            </a:r>
            <a:br>
              <a:rPr lang="en-ZA" sz="2000" dirty="0"/>
            </a:br>
            <a:r>
              <a:rPr lang="en-ZA" dirty="0"/>
              <a:t/>
            </a:r>
            <a:br>
              <a:rPr lang="en-ZA" dirty="0"/>
            </a:br>
            <a:r>
              <a:rPr lang="en-ZA" dirty="0"/>
              <a:t/>
            </a:r>
            <a:br>
              <a:rPr lang="en-ZA" dirty="0"/>
            </a:br>
            <a:endParaRPr lang="en-ZA" dirty="0"/>
          </a:p>
        </p:txBody>
      </p:sp>
      <p:sp>
        <p:nvSpPr>
          <p:cNvPr id="3" name="Content Placeholder 2"/>
          <p:cNvSpPr>
            <a:spLocks noGrp="1"/>
          </p:cNvSpPr>
          <p:nvPr>
            <p:ph idx="1"/>
          </p:nvPr>
        </p:nvSpPr>
        <p:spPr/>
        <p:txBody>
          <a:bodyPr>
            <a:normAutofit fontScale="92500" lnSpcReduction="20000"/>
          </a:bodyPr>
          <a:lstStyle/>
          <a:p>
            <a:r>
              <a:rPr lang="en-ZA" dirty="0" smtClean="0"/>
              <a:t>For </a:t>
            </a:r>
            <a:r>
              <a:rPr lang="en-ZA" dirty="0"/>
              <a:t>patients, positive attitude was defined as optimism for the day and getting though everyday events of the journey by taking control rather than focusing on the future. Factors that affected patients' positive attitude were their relationships with their specialists, people around them being positive and supportive, and having a pleasant environment at home and at the treatment </a:t>
            </a:r>
            <a:r>
              <a:rPr lang="en-ZA" dirty="0" smtClean="0"/>
              <a:t>centre. </a:t>
            </a:r>
          </a:p>
          <a:p>
            <a:r>
              <a:rPr lang="en-ZA" dirty="0" smtClean="0"/>
              <a:t>Patients </a:t>
            </a:r>
            <a:r>
              <a:rPr lang="en-ZA" dirty="0"/>
              <a:t>found expectations of them to be positive as being detrimental.</a:t>
            </a:r>
          </a:p>
          <a:p>
            <a:endParaRPr lang="en-ZA" dirty="0"/>
          </a:p>
        </p:txBody>
      </p:sp>
    </p:spTree>
    <p:extLst>
      <p:ext uri="{BB962C8B-B14F-4D97-AF65-F5344CB8AC3E}">
        <p14:creationId xmlns:p14="http://schemas.microsoft.com/office/powerpoint/2010/main" val="290659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Top 5 cancers  -South Africa</a:t>
            </a:r>
            <a:endParaRPr lang="en-ZA" dirty="0"/>
          </a:p>
        </p:txBody>
      </p:sp>
      <p:sp>
        <p:nvSpPr>
          <p:cNvPr id="3" name="Content Placeholder 2"/>
          <p:cNvSpPr>
            <a:spLocks noGrp="1"/>
          </p:cNvSpPr>
          <p:nvPr>
            <p:ph idx="1"/>
          </p:nvPr>
        </p:nvSpPr>
        <p:spPr/>
        <p:txBody>
          <a:bodyPr/>
          <a:lstStyle/>
          <a:p>
            <a:r>
              <a:rPr lang="en-ZA" dirty="0" smtClean="0"/>
              <a:t>Breast , cervix ,Unknown Primary , Colorectal cancer and Uterus.</a:t>
            </a:r>
            <a:r>
              <a:rPr lang="en-ZA" dirty="0"/>
              <a:t> Breast cancer 22%. </a:t>
            </a:r>
          </a:p>
          <a:p>
            <a:r>
              <a:rPr lang="en-ZA" dirty="0" smtClean="0"/>
              <a:t>Life time risk 1:28; white women 1:11 and black 1:51.</a:t>
            </a:r>
          </a:p>
          <a:p>
            <a:r>
              <a:rPr lang="en-ZA" dirty="0" smtClean="0"/>
              <a:t>Breast cancer is 2</a:t>
            </a:r>
            <a:r>
              <a:rPr lang="en-ZA" baseline="30000" dirty="0" smtClean="0"/>
              <a:t>nd</a:t>
            </a:r>
            <a:r>
              <a:rPr lang="en-ZA" dirty="0" smtClean="0"/>
              <a:t> below cervix  as cause of death.</a:t>
            </a:r>
          </a:p>
        </p:txBody>
      </p:sp>
    </p:spTree>
    <p:extLst>
      <p:ext uri="{BB962C8B-B14F-4D97-AF65-F5344CB8AC3E}">
        <p14:creationId xmlns:p14="http://schemas.microsoft.com/office/powerpoint/2010/main" val="4212178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2700" b="1" dirty="0" smtClean="0"/>
              <a:t/>
            </a:r>
            <a:br>
              <a:rPr lang="en-ZA" sz="2700" b="1" dirty="0" smtClean="0"/>
            </a:br>
            <a:r>
              <a:rPr lang="en-ZA" sz="2700" b="1" dirty="0" smtClean="0"/>
              <a:t>Association </a:t>
            </a:r>
            <a:r>
              <a:rPr lang="en-ZA" sz="2700" b="1" dirty="0"/>
              <a:t>between female breast cancer and cutaneous </a:t>
            </a:r>
            <a:r>
              <a:rPr lang="en-ZA" sz="2700" b="1" dirty="0" smtClean="0"/>
              <a:t>melanoma. </a:t>
            </a:r>
            <a:r>
              <a:rPr lang="en-ZA" sz="2000" dirty="0" err="1" smtClean="0">
                <a:hlinkClick r:id="rId2"/>
              </a:rPr>
              <a:t>Goggins</a:t>
            </a:r>
            <a:r>
              <a:rPr lang="en-ZA" sz="2000" dirty="0" smtClean="0">
                <a:hlinkClick r:id="rId2"/>
              </a:rPr>
              <a:t> W</a:t>
            </a:r>
            <a:r>
              <a:rPr lang="en-ZA" sz="2000" dirty="0" smtClean="0"/>
              <a:t> et al.</a:t>
            </a:r>
            <a:r>
              <a:rPr lang="sv-SE" sz="2000" dirty="0" smtClean="0">
                <a:hlinkClick r:id="rId3" tooltip="International journal of cancer."/>
              </a:rPr>
              <a:t>Int </a:t>
            </a:r>
            <a:r>
              <a:rPr lang="sv-SE" sz="2000" dirty="0">
                <a:hlinkClick r:id="rId3" tooltip="International journal of cancer."/>
              </a:rPr>
              <a:t>J Cancer.</a:t>
            </a:r>
            <a:r>
              <a:rPr lang="sv-SE" sz="2000" dirty="0"/>
              <a:t> 2004 Sep 20;111(5):792-4.</a:t>
            </a:r>
            <a:endParaRPr lang="en-ZA" sz="2000" dirty="0"/>
          </a:p>
        </p:txBody>
      </p:sp>
      <p:sp>
        <p:nvSpPr>
          <p:cNvPr id="3" name="Content Placeholder 2"/>
          <p:cNvSpPr>
            <a:spLocks noGrp="1"/>
          </p:cNvSpPr>
          <p:nvPr>
            <p:ph idx="1"/>
          </p:nvPr>
        </p:nvSpPr>
        <p:spPr/>
        <p:txBody>
          <a:bodyPr>
            <a:normAutofit fontScale="92500" lnSpcReduction="20000"/>
          </a:bodyPr>
          <a:lstStyle/>
          <a:p>
            <a:r>
              <a:rPr lang="en-ZA" dirty="0" smtClean="0">
                <a:effectLst/>
              </a:rPr>
              <a:t>Among young [breast cancer] patients, we observed a 46% elevated risk of a second [cutaneous melanoma]. Women who underwent radiation therapy exhibited a 42% increased risk for [cutaneous melanoma].</a:t>
            </a:r>
          </a:p>
          <a:p>
            <a:r>
              <a:rPr lang="en-ZA" dirty="0" smtClean="0">
                <a:effectLst/>
              </a:rPr>
              <a:t>Above found that breast cancer survivors were 16% more likely to develop cutaneous melanoma than women who have not had breast cancer. And female melanoma survivors had an 11% increased risk of being diagnosed with breast cancer as second cancer.</a:t>
            </a:r>
            <a:endParaRPr lang="en-ZA" dirty="0"/>
          </a:p>
        </p:txBody>
      </p:sp>
    </p:spTree>
    <p:extLst>
      <p:ext uri="{BB962C8B-B14F-4D97-AF65-F5344CB8AC3E}">
        <p14:creationId xmlns:p14="http://schemas.microsoft.com/office/powerpoint/2010/main" val="84694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effectLst/>
                <a:hlinkClick r:id="rId2"/>
              </a:rPr>
              <a:t> </a:t>
            </a:r>
            <a:r>
              <a:rPr lang="en-ZA" i="1" dirty="0" smtClean="0">
                <a:effectLst/>
                <a:hlinkClick r:id="rId2"/>
              </a:rPr>
              <a:t>Archives of Dermatology</a:t>
            </a:r>
            <a:r>
              <a:rPr lang="en-ZA" dirty="0" smtClean="0">
                <a:effectLst/>
              </a:rPr>
              <a:t>, 2011</a:t>
            </a:r>
            <a:endParaRPr lang="en-ZA" dirty="0"/>
          </a:p>
        </p:txBody>
      </p:sp>
      <p:sp>
        <p:nvSpPr>
          <p:cNvPr id="3" name="Content Placeholder 2"/>
          <p:cNvSpPr>
            <a:spLocks noGrp="1"/>
          </p:cNvSpPr>
          <p:nvPr>
            <p:ph idx="1"/>
          </p:nvPr>
        </p:nvSpPr>
        <p:spPr/>
        <p:txBody>
          <a:bodyPr/>
          <a:lstStyle/>
          <a:p>
            <a:r>
              <a:rPr lang="en-ZA" dirty="0" smtClean="0">
                <a:effectLst/>
              </a:rPr>
              <a:t>This study found that female breast cancer survivors younger than 45 years old had a 1.38 relative risk (or 38% increase from the general population) of developing melanoma as a second cancer. Female breast cancer patients 45 years and older had a 12% increase in the risk for being diagnosed with melanoma.</a:t>
            </a:r>
            <a:endParaRPr lang="en-ZA" dirty="0"/>
          </a:p>
        </p:txBody>
      </p:sp>
    </p:spTree>
    <p:extLst>
      <p:ext uri="{BB962C8B-B14F-4D97-AF65-F5344CB8AC3E}">
        <p14:creationId xmlns:p14="http://schemas.microsoft.com/office/powerpoint/2010/main" val="74798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effectLst/>
              </a:rPr>
              <a:t>What Can We Do?</a:t>
            </a:r>
            <a:endParaRPr lang="en-ZA" dirty="0"/>
          </a:p>
        </p:txBody>
      </p:sp>
      <p:sp>
        <p:nvSpPr>
          <p:cNvPr id="3" name="Content Placeholder 2"/>
          <p:cNvSpPr>
            <a:spLocks noGrp="1"/>
          </p:cNvSpPr>
          <p:nvPr>
            <p:ph idx="1"/>
          </p:nvPr>
        </p:nvSpPr>
        <p:spPr/>
        <p:txBody>
          <a:bodyPr/>
          <a:lstStyle/>
          <a:p>
            <a:r>
              <a:rPr lang="en-ZA" dirty="0" smtClean="0">
                <a:effectLst/>
              </a:rPr>
              <a:t>Lifestyle changes like </a:t>
            </a:r>
            <a:r>
              <a:rPr lang="en-ZA" dirty="0" smtClean="0">
                <a:effectLst/>
                <a:hlinkClick r:id="rId2"/>
              </a:rPr>
              <a:t>quitting smoking</a:t>
            </a:r>
            <a:r>
              <a:rPr lang="en-ZA" dirty="0" smtClean="0">
                <a:effectLst/>
              </a:rPr>
              <a:t> , </a:t>
            </a:r>
            <a:r>
              <a:rPr lang="en-ZA" dirty="0" smtClean="0">
                <a:effectLst/>
                <a:hlinkClick r:id="rId3"/>
              </a:rPr>
              <a:t>maintaining a healthy weight</a:t>
            </a:r>
            <a:r>
              <a:rPr lang="en-ZA" dirty="0" smtClean="0">
                <a:effectLst/>
              </a:rPr>
              <a:t>, </a:t>
            </a:r>
            <a:r>
              <a:rPr lang="en-ZA" dirty="0" smtClean="0">
                <a:effectLst/>
                <a:hlinkClick r:id="rId4"/>
              </a:rPr>
              <a:t>exercising</a:t>
            </a:r>
            <a:r>
              <a:rPr lang="en-ZA" dirty="0" smtClean="0">
                <a:effectLst/>
              </a:rPr>
              <a:t>, and </a:t>
            </a:r>
            <a:r>
              <a:rPr lang="en-ZA" dirty="0" smtClean="0">
                <a:effectLst/>
                <a:hlinkClick r:id="rId5"/>
              </a:rPr>
              <a:t>minimizing alcohol intake</a:t>
            </a:r>
            <a:r>
              <a:rPr lang="en-ZA" dirty="0" smtClean="0">
                <a:effectLst/>
              </a:rPr>
              <a:t> can help reduce breast cancer risk. To detect breast cancer early, women over 40 should get yearly </a:t>
            </a:r>
            <a:r>
              <a:rPr lang="en-ZA" dirty="0" smtClean="0">
                <a:effectLst/>
                <a:hlinkClick r:id="rId6"/>
              </a:rPr>
              <a:t>mammograms</a:t>
            </a:r>
            <a:r>
              <a:rPr lang="en-ZA" dirty="0" smtClean="0">
                <a:effectLst/>
              </a:rPr>
              <a:t> and all women should conduct monthly </a:t>
            </a:r>
            <a:r>
              <a:rPr lang="en-ZA" dirty="0" smtClean="0">
                <a:effectLst/>
                <a:hlinkClick r:id="rId7"/>
              </a:rPr>
              <a:t>breast self-exams</a:t>
            </a:r>
            <a:r>
              <a:rPr lang="en-ZA" dirty="0" smtClean="0">
                <a:effectLst/>
              </a:rPr>
              <a:t>.</a:t>
            </a:r>
            <a:endParaRPr lang="en-ZA" dirty="0"/>
          </a:p>
        </p:txBody>
      </p:sp>
    </p:spTree>
    <p:extLst>
      <p:ext uri="{BB962C8B-B14F-4D97-AF65-F5344CB8AC3E}">
        <p14:creationId xmlns:p14="http://schemas.microsoft.com/office/powerpoint/2010/main" val="2299277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effectLst/>
              </a:rPr>
              <a:t>What Can We Do?</a:t>
            </a:r>
            <a:endParaRPr lang="en-ZA" dirty="0"/>
          </a:p>
        </p:txBody>
      </p:sp>
      <p:sp>
        <p:nvSpPr>
          <p:cNvPr id="3" name="Content Placeholder 2"/>
          <p:cNvSpPr>
            <a:spLocks noGrp="1"/>
          </p:cNvSpPr>
          <p:nvPr>
            <p:ph idx="1"/>
          </p:nvPr>
        </p:nvSpPr>
        <p:spPr/>
        <p:txBody>
          <a:bodyPr/>
          <a:lstStyle/>
          <a:p>
            <a:r>
              <a:rPr lang="en-ZA" dirty="0" smtClean="0">
                <a:effectLst/>
              </a:rPr>
              <a:t>If you think you are a candidate for BRCA2 or CDKN2A gene testing based on family or personal history, consider talking to your doctor or genetic counsellor. The BRCA2 gene substantially increases a breast cancer survivor’s risk of melanoma and the CDKN2A gene increases a melanoma survivor’s risk of breast cancer</a:t>
            </a:r>
            <a:endParaRPr lang="en-ZA" dirty="0"/>
          </a:p>
        </p:txBody>
      </p:sp>
    </p:spTree>
    <p:extLst>
      <p:ext uri="{BB962C8B-B14F-4D97-AF65-F5344CB8AC3E}">
        <p14:creationId xmlns:p14="http://schemas.microsoft.com/office/powerpoint/2010/main" val="348510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Breast Cancer Risk Factors</a:t>
            </a:r>
            <a:endParaRPr lang="en-ZA" dirty="0"/>
          </a:p>
        </p:txBody>
      </p:sp>
      <p:sp>
        <p:nvSpPr>
          <p:cNvPr id="3" name="Content Placeholder 2"/>
          <p:cNvSpPr>
            <a:spLocks noGrp="1"/>
          </p:cNvSpPr>
          <p:nvPr>
            <p:ph idx="1"/>
          </p:nvPr>
        </p:nvSpPr>
        <p:spPr/>
        <p:txBody>
          <a:bodyPr>
            <a:normAutofit fontScale="92500" lnSpcReduction="10000"/>
          </a:bodyPr>
          <a:lstStyle/>
          <a:p>
            <a:r>
              <a:rPr lang="en-ZA" b="1" dirty="0"/>
              <a:t>Family history and personal characteristics </a:t>
            </a:r>
            <a:endParaRPr lang="en-ZA" b="1" dirty="0" smtClean="0"/>
          </a:p>
          <a:p>
            <a:r>
              <a:rPr lang="en-ZA" dirty="0"/>
              <a:t>Family history </a:t>
            </a:r>
            <a:r>
              <a:rPr lang="en-ZA" dirty="0" smtClean="0"/>
              <a:t>- </a:t>
            </a:r>
            <a:r>
              <a:rPr lang="en-ZA" dirty="0"/>
              <a:t>especially in a first-degree relative (parent, child, or sibling</a:t>
            </a:r>
            <a:r>
              <a:rPr lang="en-ZA" dirty="0" smtClean="0"/>
              <a:t>).</a:t>
            </a:r>
          </a:p>
          <a:p>
            <a:r>
              <a:rPr lang="en-ZA" dirty="0" smtClean="0"/>
              <a:t> About </a:t>
            </a:r>
            <a:r>
              <a:rPr lang="en-ZA" dirty="0"/>
              <a:t>2 times higher for women with one affected first-degree female relative and 3-4 times higher for women with more than one first-degree relative</a:t>
            </a:r>
            <a:r>
              <a:rPr lang="en-ZA" dirty="0" smtClean="0"/>
              <a:t>. </a:t>
            </a:r>
          </a:p>
          <a:p>
            <a:r>
              <a:rPr lang="en-ZA" dirty="0" smtClean="0"/>
              <a:t>Risk </a:t>
            </a:r>
            <a:r>
              <a:rPr lang="en-ZA" dirty="0"/>
              <a:t>is further increased when the affected relative was diagnosed at a young age or if the cancer was diagnosed in both breasts. </a:t>
            </a:r>
          </a:p>
        </p:txBody>
      </p:sp>
    </p:spTree>
    <p:extLst>
      <p:ext uri="{BB962C8B-B14F-4D97-AF65-F5344CB8AC3E}">
        <p14:creationId xmlns:p14="http://schemas.microsoft.com/office/powerpoint/2010/main" val="2341400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Genetic predisposition</a:t>
            </a:r>
          </a:p>
        </p:txBody>
      </p:sp>
      <p:sp>
        <p:nvSpPr>
          <p:cNvPr id="3" name="Content Placeholder 2"/>
          <p:cNvSpPr>
            <a:spLocks noGrp="1"/>
          </p:cNvSpPr>
          <p:nvPr>
            <p:ph idx="1"/>
          </p:nvPr>
        </p:nvSpPr>
        <p:spPr/>
        <p:txBody>
          <a:bodyPr>
            <a:normAutofit/>
          </a:bodyPr>
          <a:lstStyle/>
          <a:p>
            <a:r>
              <a:rPr lang="en-ZA" dirty="0" smtClean="0"/>
              <a:t>Inherited </a:t>
            </a:r>
            <a:r>
              <a:rPr lang="en-ZA" dirty="0"/>
              <a:t>mutations (genetic alterations) in </a:t>
            </a:r>
            <a:r>
              <a:rPr lang="en-ZA" i="1" dirty="0"/>
              <a:t>BRCA1 </a:t>
            </a:r>
            <a:r>
              <a:rPr lang="en-ZA" dirty="0"/>
              <a:t>and </a:t>
            </a:r>
            <a:r>
              <a:rPr lang="en-ZA" i="1" dirty="0"/>
              <a:t>BRCA2</a:t>
            </a:r>
            <a:r>
              <a:rPr lang="en-ZA" dirty="0"/>
              <a:t>, the most well-studied breast cancer susceptibility genes, account for 5%-10% of all female breast cancers, 5%-20% of male breast cancer, and 15%-20% of all familial breast </a:t>
            </a:r>
            <a:r>
              <a:rPr lang="en-ZA" dirty="0" smtClean="0"/>
              <a:t>cancers. 2% in Jewish families.</a:t>
            </a:r>
          </a:p>
          <a:p>
            <a:r>
              <a:rPr lang="en-ZA" dirty="0" smtClean="0"/>
              <a:t>Risks </a:t>
            </a:r>
            <a:r>
              <a:rPr lang="en-ZA" dirty="0"/>
              <a:t>for </a:t>
            </a:r>
            <a:r>
              <a:rPr lang="en-ZA" i="1" dirty="0"/>
              <a:t>BRCA1 </a:t>
            </a:r>
            <a:r>
              <a:rPr lang="en-ZA" dirty="0"/>
              <a:t>and </a:t>
            </a:r>
            <a:r>
              <a:rPr lang="en-ZA" i="1" dirty="0"/>
              <a:t>BRCA2 </a:t>
            </a:r>
            <a:r>
              <a:rPr lang="en-ZA" dirty="0"/>
              <a:t>mutation carriers are estimated to be as much as 70</a:t>
            </a:r>
            <a:r>
              <a:rPr lang="en-ZA" dirty="0" smtClean="0"/>
              <a:t>%. </a:t>
            </a:r>
            <a:endParaRPr lang="en-ZA" dirty="0"/>
          </a:p>
        </p:txBody>
      </p:sp>
    </p:spTree>
    <p:extLst>
      <p:ext uri="{BB962C8B-B14F-4D97-AF65-F5344CB8AC3E}">
        <p14:creationId xmlns:p14="http://schemas.microsoft.com/office/powerpoint/2010/main" val="2697716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b="1" dirty="0"/>
              <a:t>Reproductive factors- </a:t>
            </a:r>
            <a:r>
              <a:rPr lang="en-ZA" dirty="0" smtClean="0"/>
              <a:t>Breastfeeding </a:t>
            </a:r>
            <a:br>
              <a:rPr lang="en-ZA" dirty="0" smtClean="0"/>
            </a:br>
            <a:endParaRPr lang="en-ZA" dirty="0"/>
          </a:p>
        </p:txBody>
      </p:sp>
      <p:sp>
        <p:nvSpPr>
          <p:cNvPr id="3" name="Content Placeholder 2"/>
          <p:cNvSpPr>
            <a:spLocks noGrp="1"/>
          </p:cNvSpPr>
          <p:nvPr>
            <p:ph idx="1"/>
          </p:nvPr>
        </p:nvSpPr>
        <p:spPr/>
        <p:txBody>
          <a:bodyPr/>
          <a:lstStyle/>
          <a:p>
            <a:pPr marL="0" indent="0">
              <a:buNone/>
            </a:pPr>
            <a:endParaRPr lang="en-ZA" dirty="0" smtClean="0"/>
          </a:p>
          <a:p>
            <a:pPr marL="0" indent="0">
              <a:buNone/>
            </a:pPr>
            <a:r>
              <a:rPr lang="en-ZA" dirty="0" smtClean="0"/>
              <a:t>Most </a:t>
            </a:r>
            <a:r>
              <a:rPr lang="en-ZA" dirty="0"/>
              <a:t>studies suggest that breastfeeding for a year or more slightly reduces a woman’s overall risk of breast cancer, with longer duration associated with greater risk reduction</a:t>
            </a:r>
            <a:r>
              <a:rPr lang="en-ZA" dirty="0" smtClean="0"/>
              <a:t>.</a:t>
            </a:r>
            <a:r>
              <a:rPr lang="en-ZA" dirty="0"/>
              <a:t> </a:t>
            </a:r>
            <a:r>
              <a:rPr lang="en-ZA" dirty="0" smtClean="0"/>
              <a:t>The </a:t>
            </a:r>
            <a:r>
              <a:rPr lang="en-ZA" dirty="0"/>
              <a:t>risk of breast cancer was reduced by 4% for every 12 months of </a:t>
            </a:r>
            <a:r>
              <a:rPr lang="en-ZA" dirty="0" smtClean="0"/>
              <a:t>breastfeeding.</a:t>
            </a:r>
            <a:endParaRPr lang="en-ZA" dirty="0"/>
          </a:p>
        </p:txBody>
      </p:sp>
    </p:spTree>
    <p:extLst>
      <p:ext uri="{BB962C8B-B14F-4D97-AF65-F5344CB8AC3E}">
        <p14:creationId xmlns:p14="http://schemas.microsoft.com/office/powerpoint/2010/main" val="3334911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948</Words>
  <Application>Microsoft Office PowerPoint</Application>
  <PresentationFormat>On-screen Show (4:3)</PresentationFormat>
  <Paragraphs>65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Melanoma and Breast cancer</vt:lpstr>
      <vt:lpstr>Top 5 cancers  -South Africa</vt:lpstr>
      <vt:lpstr> Association between female breast cancer and cutaneous melanoma. Goggins W et al.Int J Cancer. 2004 Sep 20;111(5):792-4.</vt:lpstr>
      <vt:lpstr> Archives of Dermatology, 2011</vt:lpstr>
      <vt:lpstr>What Can We Do?</vt:lpstr>
      <vt:lpstr>What Can We Do?</vt:lpstr>
      <vt:lpstr>Breast Cancer Risk Factors</vt:lpstr>
      <vt:lpstr>Genetic predisposition</vt:lpstr>
      <vt:lpstr> Reproductive factors- Breastfeeding  </vt:lpstr>
      <vt:lpstr>PowerPoint Presentation</vt:lpstr>
      <vt:lpstr>Obesity, </vt:lpstr>
      <vt:lpstr>Physical activity</vt:lpstr>
      <vt:lpstr> Diet  </vt:lpstr>
      <vt:lpstr> Alcohol  </vt:lpstr>
      <vt:lpstr> Tobacco  </vt:lpstr>
      <vt:lpstr>Signs to look for</vt:lpstr>
      <vt:lpstr>  Screening Recommendations *  </vt:lpstr>
      <vt:lpstr>   Positive attitude in cancer: patients' perspectives. Wilkes LM et al. Oncol Nurs Forum. 2003 May-Jun;30(3):412-6.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Melanoma and Breast cancer</dc:title>
  <dc:creator>Wits-User</dc:creator>
  <cp:lastModifiedBy>Administrator</cp:lastModifiedBy>
  <cp:revision>3</cp:revision>
  <cp:lastPrinted>2018-03-15T14:28:10Z</cp:lastPrinted>
  <dcterms:created xsi:type="dcterms:W3CDTF">2018-03-15T14:08:08Z</dcterms:created>
  <dcterms:modified xsi:type="dcterms:W3CDTF">2018-03-16T06:30:42Z</dcterms:modified>
</cp:coreProperties>
</file>